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2"/>
  </p:notesMasterIdLst>
  <p:sldIdLst>
    <p:sldId id="256" r:id="rId2"/>
    <p:sldId id="392" r:id="rId3"/>
    <p:sldId id="394" r:id="rId4"/>
    <p:sldId id="395" r:id="rId5"/>
    <p:sldId id="396" r:id="rId6"/>
    <p:sldId id="397" r:id="rId7"/>
    <p:sldId id="398" r:id="rId8"/>
    <p:sldId id="399" r:id="rId9"/>
    <p:sldId id="393" r:id="rId10"/>
    <p:sldId id="400" r:id="rId11"/>
    <p:sldId id="401" r:id="rId12"/>
    <p:sldId id="402" r:id="rId13"/>
    <p:sldId id="403" r:id="rId14"/>
    <p:sldId id="404" r:id="rId15"/>
    <p:sldId id="405" r:id="rId16"/>
    <p:sldId id="406" r:id="rId17"/>
    <p:sldId id="407" r:id="rId18"/>
    <p:sldId id="408" r:id="rId19"/>
    <p:sldId id="409" r:id="rId20"/>
    <p:sldId id="410" r:id="rId21"/>
    <p:sldId id="411" r:id="rId22"/>
    <p:sldId id="412" r:id="rId23"/>
    <p:sldId id="413" r:id="rId24"/>
    <p:sldId id="414" r:id="rId25"/>
    <p:sldId id="415" r:id="rId26"/>
    <p:sldId id="416" r:id="rId27"/>
    <p:sldId id="417" r:id="rId28"/>
    <p:sldId id="418" r:id="rId29"/>
    <p:sldId id="419" r:id="rId30"/>
    <p:sldId id="420" r:id="rId31"/>
    <p:sldId id="421" r:id="rId32"/>
    <p:sldId id="372" r:id="rId33"/>
    <p:sldId id="422" r:id="rId34"/>
    <p:sldId id="423" r:id="rId35"/>
    <p:sldId id="387" r:id="rId36"/>
    <p:sldId id="388" r:id="rId37"/>
    <p:sldId id="389" r:id="rId38"/>
    <p:sldId id="299" r:id="rId39"/>
    <p:sldId id="382" r:id="rId40"/>
    <p:sldId id="302" r:id="rId41"/>
    <p:sldId id="304" r:id="rId42"/>
    <p:sldId id="305" r:id="rId43"/>
    <p:sldId id="306" r:id="rId44"/>
    <p:sldId id="332" r:id="rId45"/>
    <p:sldId id="333" r:id="rId46"/>
    <p:sldId id="334" r:id="rId47"/>
    <p:sldId id="338" r:id="rId48"/>
    <p:sldId id="339" r:id="rId49"/>
    <p:sldId id="321" r:id="rId50"/>
    <p:sldId id="340" r:id="rId51"/>
    <p:sldId id="320" r:id="rId52"/>
    <p:sldId id="341" r:id="rId53"/>
    <p:sldId id="342" r:id="rId54"/>
    <p:sldId id="343" r:id="rId55"/>
    <p:sldId id="344" r:id="rId56"/>
    <p:sldId id="345" r:id="rId57"/>
    <p:sldId id="309" r:id="rId58"/>
    <p:sldId id="285" r:id="rId59"/>
    <p:sldId id="312" r:id="rId60"/>
    <p:sldId id="313" r:id="rId6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4660"/>
  </p:normalViewPr>
  <p:slideViewPr>
    <p:cSldViewPr>
      <p:cViewPr varScale="1">
        <p:scale>
          <a:sx n="98" d="100"/>
          <a:sy n="98" d="100"/>
        </p:scale>
        <p:origin x="1248" y="96"/>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79" d="100"/>
          <a:sy n="79" d="100"/>
        </p:scale>
        <p:origin x="2514"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E86FD4B8-F2CB-4CFF-9348-DB4086B7AD08}" type="slidenum">
              <a:rPr lang="en-US" altLang="en-US"/>
              <a:pPr>
                <a:defRPr/>
              </a:pPr>
              <a:t>‹#›</a:t>
            </a:fld>
            <a:endParaRPr lang="en-US" altLang="en-US"/>
          </a:p>
        </p:txBody>
      </p:sp>
    </p:spTree>
    <p:extLst>
      <p:ext uri="{BB962C8B-B14F-4D97-AF65-F5344CB8AC3E}">
        <p14:creationId xmlns:p14="http://schemas.microsoft.com/office/powerpoint/2010/main" val="17464969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Spanning_tre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Centralit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Shortest_path_problem"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en.wikipedia.org/wiki/Network_(mathematics)" TargetMode="External"/><Relationship Id="rId5" Type="http://schemas.openxmlformats.org/officeDocument/2006/relationships/hyperlink" Target="https://en.wikipedia.org/wiki/Node_(networking)" TargetMode="External"/><Relationship Id="rId4" Type="http://schemas.openxmlformats.org/officeDocument/2006/relationships/hyperlink" Target="https://en.wikipedia.org/wiki/Linton_Freeman"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faculty.ucr.edu/~hanneman/nettext/C10_Centrality.html"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www.analytictech.com/networks/centaids.htm"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athshistory.st-andrews.ac.uk/"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en.wikipedia.org/wiki/Graph_operation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Signal_noise" TargetMode="External"/><Relationship Id="rId13" Type="http://schemas.openxmlformats.org/officeDocument/2006/relationships/hyperlink" Target="https://en.wikipedia.org/wiki/Channel_capacity" TargetMode="External"/><Relationship Id="rId3" Type="http://schemas.openxmlformats.org/officeDocument/2006/relationships/hyperlink" Target="https://en.wikipedia.org/wiki/Information_theory#Source_theory" TargetMode="External"/><Relationship Id="rId7" Type="http://schemas.openxmlformats.org/officeDocument/2006/relationships/hyperlink" Target="https://en.wikipedia.org/wiki/Communication_channel" TargetMode="External"/><Relationship Id="rId12" Type="http://schemas.openxmlformats.org/officeDocument/2006/relationships/hyperlink" Target="https://en.wikipedia.org/wiki/Information_theory#Rat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Signal_(electrical_engineering)" TargetMode="External"/><Relationship Id="rId11" Type="http://schemas.openxmlformats.org/officeDocument/2006/relationships/hyperlink" Target="https://en.wikipedia.org/wiki/Code" TargetMode="External"/><Relationship Id="rId5" Type="http://schemas.openxmlformats.org/officeDocument/2006/relationships/hyperlink" Target="https://en.wikipedia.org/wiki/Transmission_(telecommunications)" TargetMode="External"/><Relationship Id="rId10" Type="http://schemas.openxmlformats.org/officeDocument/2006/relationships/hyperlink" Target="https://en.wikipedia.org/wiki/Encoding" TargetMode="External"/><Relationship Id="rId4" Type="http://schemas.openxmlformats.org/officeDocument/2006/relationships/hyperlink" Target="https://en.wikipedia.org/wiki/Message" TargetMode="External"/><Relationship Id="rId9" Type="http://schemas.openxmlformats.org/officeDocument/2006/relationships/hyperlink" Target="https://en.wikipedia.org/wiki/Receiver_(information_theory)"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86FD4B8-F2CB-4CFF-9348-DB4086B7AD08}" type="slidenum">
              <a:rPr lang="en-US" altLang="en-US" smtClean="0"/>
              <a:pPr>
                <a:defRPr/>
              </a:pPr>
              <a:t>1</a:t>
            </a:fld>
            <a:endParaRPr lang="en-US" altLang="en-US"/>
          </a:p>
        </p:txBody>
      </p:sp>
    </p:spTree>
    <p:extLst>
      <p:ext uri="{BB962C8B-B14F-4D97-AF65-F5344CB8AC3E}">
        <p14:creationId xmlns:p14="http://schemas.microsoft.com/office/powerpoint/2010/main" val="252078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software architecture, think about a group of routines as a “clique”.</a:t>
            </a:r>
          </a:p>
          <a:p>
            <a:endParaRPr lang="en-US" dirty="0"/>
          </a:p>
          <a:p>
            <a:r>
              <a:rPr lang="en-US" dirty="0" smtClean="0"/>
              <a:t>Does this make sense if I reuse that clique in several places in the architecture?</a:t>
            </a:r>
          </a:p>
          <a:p>
            <a:endParaRPr lang="en-US" dirty="0"/>
          </a:p>
          <a:p>
            <a:r>
              <a:rPr lang="en-US" dirty="0" smtClean="0"/>
              <a:t>An interesting problem is identifying a clique in a social network and then investigating its influence as an entity as well as its members influence – individually - influence, prestige, etc. in terms of the behavior of the social network.</a:t>
            </a:r>
          </a:p>
          <a:p>
            <a:endParaRPr lang="en-US" dirty="0"/>
          </a:p>
          <a:p>
            <a:r>
              <a:rPr lang="en-US" dirty="0" smtClean="0"/>
              <a:t>Q: in a mesh multiple labeled edges between nodes, is it more difficult o identify cliques?</a:t>
            </a:r>
          </a:p>
          <a:p>
            <a:endParaRPr lang="en-US" dirty="0"/>
          </a:p>
          <a:p>
            <a:r>
              <a:rPr lang="en-US" dirty="0" smtClean="0"/>
              <a:t>Q. An individual can belong to more than one clique. How would one rank the prestige of different cliques?</a:t>
            </a:r>
            <a:endParaRPr lang="en-US" dirty="0"/>
          </a:p>
        </p:txBody>
      </p:sp>
      <p:sp>
        <p:nvSpPr>
          <p:cNvPr id="4" name="Date Placeholder 3"/>
          <p:cNvSpPr>
            <a:spLocks noGrp="1"/>
          </p:cNvSpPr>
          <p:nvPr>
            <p:ph type="dt" idx="10"/>
          </p:nvPr>
        </p:nvSpPr>
        <p:spPr/>
        <p:txBody>
          <a:bodyPr/>
          <a:lstStyle/>
          <a:p>
            <a:pPr>
              <a:defRPr/>
            </a:pPr>
            <a:endParaRPr lang="en-US" altLang="en-US" dirty="0"/>
          </a:p>
        </p:txBody>
      </p:sp>
      <p:sp>
        <p:nvSpPr>
          <p:cNvPr id="5" name="Footer Placeholder 4"/>
          <p:cNvSpPr>
            <a:spLocks noGrp="1"/>
          </p:cNvSpPr>
          <p:nvPr>
            <p:ph type="ftr" sz="quarter" idx="11"/>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1F80CC45-1D09-4AE5-9228-CE0E3DC92064}" type="slidenum">
              <a:rPr lang="en-US" altLang="en-US" smtClean="0"/>
              <a:pPr>
                <a:defRPr/>
              </a:pPr>
              <a:t>10</a:t>
            </a:fld>
            <a:endParaRPr lang="en-US" altLang="en-US" dirty="0"/>
          </a:p>
        </p:txBody>
      </p:sp>
    </p:spTree>
    <p:extLst>
      <p:ext uri="{BB962C8B-B14F-4D97-AF65-F5344CB8AC3E}">
        <p14:creationId xmlns:p14="http://schemas.microsoft.com/office/powerpoint/2010/main" val="2229725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fully-connected networks, a message that starts from a node will eventually reach every other node.</a:t>
            </a:r>
          </a:p>
          <a:p>
            <a:endParaRPr lang="en-US" dirty="0"/>
          </a:p>
          <a:p>
            <a:r>
              <a:rPr lang="en-US" dirty="0" smtClean="0"/>
              <a:t>Not so, in sparsely connected networks, especially if the message has a certain perishability, the message will take longer to reach certain or may expire before it reaches all nodes. </a:t>
            </a:r>
          </a:p>
          <a:p>
            <a:endParaRPr lang="en-US" dirty="0"/>
          </a:p>
          <a:p>
            <a:r>
              <a:rPr lang="en-US" dirty="0" smtClean="0"/>
              <a:t>Depending on the weights on the edges, the longest path may be the largest number of edges to traverse, or it may be a smaller number of edges, but they may have larger weights.</a:t>
            </a:r>
          </a:p>
          <a:p>
            <a:endParaRPr lang="en-US" dirty="0"/>
          </a:p>
          <a:p>
            <a:r>
              <a:rPr lang="en-US" dirty="0" smtClean="0"/>
              <a:t>In R: the diameter is just the number of edge to traverse. But, you need to be careful about you define this.</a:t>
            </a:r>
          </a:p>
          <a:p>
            <a:endParaRPr lang="en-US" dirty="0"/>
          </a:p>
          <a:p>
            <a:r>
              <a:rPr lang="en-US" dirty="0" smtClean="0"/>
              <a:t>Make sure your longest path has cycles in it.</a:t>
            </a:r>
            <a:endParaRPr lang="en-US" dirty="0"/>
          </a:p>
        </p:txBody>
      </p:sp>
      <p:sp>
        <p:nvSpPr>
          <p:cNvPr id="4" name="Date Placeholder 3"/>
          <p:cNvSpPr>
            <a:spLocks noGrp="1"/>
          </p:cNvSpPr>
          <p:nvPr>
            <p:ph type="dt" idx="10"/>
          </p:nvPr>
        </p:nvSpPr>
        <p:spPr/>
        <p:txBody>
          <a:bodyPr/>
          <a:lstStyle/>
          <a:p>
            <a:pPr>
              <a:defRPr/>
            </a:pPr>
            <a:endParaRPr lang="en-US" altLang="en-US" dirty="0"/>
          </a:p>
        </p:txBody>
      </p:sp>
      <p:sp>
        <p:nvSpPr>
          <p:cNvPr id="5" name="Footer Placeholder 4"/>
          <p:cNvSpPr>
            <a:spLocks noGrp="1"/>
          </p:cNvSpPr>
          <p:nvPr>
            <p:ph type="ftr" sz="quarter" idx="11"/>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1F80CC45-1D09-4AE5-9228-CE0E3DC92064}" type="slidenum">
              <a:rPr lang="en-US" altLang="en-US" smtClean="0"/>
              <a:pPr>
                <a:defRPr/>
              </a:pPr>
              <a:t>11</a:t>
            </a:fld>
            <a:endParaRPr lang="en-US" altLang="en-US" dirty="0"/>
          </a:p>
        </p:txBody>
      </p:sp>
    </p:spTree>
    <p:extLst>
      <p:ext uri="{BB962C8B-B14F-4D97-AF65-F5344CB8AC3E}">
        <p14:creationId xmlns:p14="http://schemas.microsoft.com/office/powerpoint/2010/main" val="239453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ln/>
        </p:spPr>
      </p:sp>
      <p:sp>
        <p:nvSpPr>
          <p:cNvPr id="15363" name="Notes Placeholder 2"/>
          <p:cNvSpPr>
            <a:spLocks noGrp="1"/>
          </p:cNvSpPr>
          <p:nvPr>
            <p:ph type="body" idx="1"/>
          </p:nvPr>
        </p:nvSpPr>
        <p:spPr>
          <a:noFill/>
        </p:spPr>
        <p:txBody>
          <a:bodyPr/>
          <a:lstStyle/>
          <a:p>
            <a:r>
              <a:rPr lang="en-US" altLang="en-US" dirty="0" smtClean="0"/>
              <a:t>Spanning trees occur quite frequently in Computer Science.</a:t>
            </a:r>
          </a:p>
          <a:p>
            <a:endParaRPr lang="en-US" altLang="en-US" dirty="0"/>
          </a:p>
          <a:p>
            <a:r>
              <a:rPr lang="en-US" altLang="en-US" dirty="0" smtClean="0"/>
              <a:t>Consider the A* search algorithm for AND/OR trees that is used in path planning. It was first used in SRIs Shakey the Robot to plan routes as part of early robotic navigation.</a:t>
            </a:r>
          </a:p>
          <a:p>
            <a:endParaRPr lang="en-US" altLang="en-US" dirty="0"/>
          </a:p>
          <a:p>
            <a:r>
              <a:rPr lang="en-US" altLang="en-US" dirty="0" smtClean="0"/>
              <a:t>Often the algorithm incorporates heuristics with additional knowledge about the edges and connectivity to find least-cost paths in weighted graphs.</a:t>
            </a:r>
          </a:p>
          <a:p>
            <a:endParaRPr lang="en-US" altLang="en-US" dirty="0"/>
          </a:p>
          <a:p>
            <a:r>
              <a:rPr lang="en-US" altLang="en-US" dirty="0" smtClean="0"/>
              <a:t>It has been used by railroads for continent-spanning routes given limited connectivity between cities across the US.</a:t>
            </a:r>
          </a:p>
          <a:p>
            <a:endParaRPr lang="en-US" altLang="en-US" dirty="0"/>
          </a:p>
          <a:p>
            <a:r>
              <a:rPr lang="en-US" altLang="en-US" dirty="0" smtClean="0"/>
              <a:t>See the Wikipedia </a:t>
            </a:r>
            <a:r>
              <a:rPr lang="en-US" altLang="en-US" dirty="0"/>
              <a:t>Article: </a:t>
            </a:r>
            <a:r>
              <a:rPr lang="en-US" altLang="en-US" dirty="0">
                <a:hlinkClick r:id="rId3"/>
              </a:rPr>
              <a:t>https://</a:t>
            </a:r>
            <a:r>
              <a:rPr lang="en-US" altLang="en-US" dirty="0" smtClean="0">
                <a:hlinkClick r:id="rId3"/>
              </a:rPr>
              <a:t>en.wikipedia.org/wiki/Spanning_tree</a:t>
            </a:r>
            <a:endParaRPr lang="en-US" altLang="en-US" dirty="0" smtClean="0"/>
          </a:p>
          <a:p>
            <a:endParaRPr lang="en-US" altLang="en-US" dirty="0"/>
          </a:p>
          <a:p>
            <a:r>
              <a:rPr lang="en-US" altLang="en-US" dirty="0" smtClean="0"/>
              <a:t>Good topic for a term paper!</a:t>
            </a:r>
          </a:p>
        </p:txBody>
      </p:sp>
      <p:sp>
        <p:nvSpPr>
          <p:cNvPr id="15364"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146ADE5-61E5-4800-AAAF-DE5A4B976718}" type="slidenum">
              <a:rPr lang="en-US" altLang="en-US" smtClean="0"/>
              <a:pPr/>
              <a:t>12</a:t>
            </a:fld>
            <a:endParaRPr lang="en-US" altLang="en-US" dirty="0" smtClean="0"/>
          </a:p>
        </p:txBody>
      </p:sp>
      <p:sp>
        <p:nvSpPr>
          <p:cNvPr id="2" name="Date Placeholder 1"/>
          <p:cNvSpPr>
            <a:spLocks noGrp="1"/>
          </p:cNvSpPr>
          <p:nvPr>
            <p:ph type="dt" idx="10"/>
          </p:nvPr>
        </p:nvSpPr>
        <p:spPr/>
        <p:txBody>
          <a:bodyPr/>
          <a:lstStyle/>
          <a:p>
            <a:pPr>
              <a:defRPr/>
            </a:pPr>
            <a:endParaRPr lang="en-US" altLang="en-US" dirty="0"/>
          </a:p>
        </p:txBody>
      </p:sp>
      <p:sp>
        <p:nvSpPr>
          <p:cNvPr id="3" name="Footer Placeholder 2"/>
          <p:cNvSpPr>
            <a:spLocks noGrp="1"/>
          </p:cNvSpPr>
          <p:nvPr>
            <p:ph type="ftr" sz="quarter" idx="11"/>
          </p:nvPr>
        </p:nvSpPr>
        <p:spPr/>
        <p:txBody>
          <a:bodyPr/>
          <a:lstStyle/>
          <a:p>
            <a:pPr>
              <a:defRPr/>
            </a:pPr>
            <a:endParaRPr lang="en-US" altLang="en-US" dirty="0"/>
          </a:p>
        </p:txBody>
      </p:sp>
    </p:spTree>
    <p:extLst>
      <p:ext uri="{BB962C8B-B14F-4D97-AF65-F5344CB8AC3E}">
        <p14:creationId xmlns:p14="http://schemas.microsoft.com/office/powerpoint/2010/main" val="1654891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3B5E3EA-2572-4E0E-A07E-C7317BCFA2C7}" type="slidenum">
              <a:rPr lang="en-US" altLang="en-US" smtClean="0"/>
              <a:pPr/>
              <a:t>13</a:t>
            </a:fld>
            <a:endParaRPr lang="en-US" altLang="en-US" dirty="0" smtClean="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r>
              <a:rPr lang="en-US" altLang="en-US" dirty="0" smtClean="0"/>
              <a:t>Networks abound in the real world.</a:t>
            </a:r>
          </a:p>
          <a:p>
            <a:endParaRPr lang="en-US" altLang="en-US" dirty="0"/>
          </a:p>
          <a:p>
            <a:r>
              <a:rPr lang="en-US" altLang="en-US" dirty="0" smtClean="0"/>
              <a:t>SNA’s rgraph generates random graphs based on a probability of connecting a node to another node.</a:t>
            </a:r>
          </a:p>
          <a:p>
            <a:endParaRPr lang="en-US" altLang="en-US" dirty="0"/>
          </a:p>
          <a:p>
            <a:r>
              <a:rPr lang="en-US" altLang="en-US" dirty="0" smtClean="0"/>
              <a:t>Random graphs have applicability in certain physical processes based on probability distributions such as Bose-Einstein condensates.</a:t>
            </a:r>
          </a:p>
          <a:p>
            <a:endParaRPr lang="en-US" altLang="en-US" dirty="0"/>
          </a:p>
          <a:p>
            <a:r>
              <a:rPr lang="en-US" altLang="en-US" dirty="0" smtClean="0"/>
              <a:t>In five minutes, thinking hard, how many networks can you identify from your experience?</a:t>
            </a:r>
          </a:p>
        </p:txBody>
      </p:sp>
      <p:sp>
        <p:nvSpPr>
          <p:cNvPr id="2" name="Date Placeholder 1"/>
          <p:cNvSpPr>
            <a:spLocks noGrp="1"/>
          </p:cNvSpPr>
          <p:nvPr>
            <p:ph type="dt" idx="10"/>
          </p:nvPr>
        </p:nvSpPr>
        <p:spPr/>
        <p:txBody>
          <a:bodyPr/>
          <a:lstStyle/>
          <a:p>
            <a:pPr>
              <a:defRPr/>
            </a:pPr>
            <a:endParaRPr lang="en-US" altLang="en-US" dirty="0"/>
          </a:p>
        </p:txBody>
      </p:sp>
      <p:sp>
        <p:nvSpPr>
          <p:cNvPr id="3" name="Footer Placeholder 2"/>
          <p:cNvSpPr>
            <a:spLocks noGrp="1"/>
          </p:cNvSpPr>
          <p:nvPr>
            <p:ph type="ftr" sz="quarter" idx="11"/>
          </p:nvPr>
        </p:nvSpPr>
        <p:spPr/>
        <p:txBody>
          <a:bodyPr/>
          <a:lstStyle/>
          <a:p>
            <a:pPr>
              <a:defRPr/>
            </a:pPr>
            <a:endParaRPr lang="en-US" altLang="en-US" dirty="0"/>
          </a:p>
        </p:txBody>
      </p:sp>
    </p:spTree>
    <p:extLst>
      <p:ext uri="{BB962C8B-B14F-4D97-AF65-F5344CB8AC3E}">
        <p14:creationId xmlns:p14="http://schemas.microsoft.com/office/powerpoint/2010/main" val="4266569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properties that can be identified and assessed for graphs. </a:t>
            </a:r>
          </a:p>
          <a:p>
            <a:endParaRPr lang="en-US" dirty="0"/>
          </a:p>
          <a:p>
            <a:r>
              <a:rPr lang="en-US" dirty="0" smtClean="0"/>
              <a:t>Mathematically, there are theorems and conjectures galore!</a:t>
            </a:r>
          </a:p>
          <a:p>
            <a:r>
              <a:rPr lang="en-US" dirty="0" smtClean="0"/>
              <a:t>When we translate the concept of graphs to the real world, most of these are not relevant.</a:t>
            </a:r>
          </a:p>
          <a:p>
            <a:endParaRPr lang="en-US" dirty="0"/>
          </a:p>
          <a:p>
            <a:r>
              <a:rPr lang="en-US" dirty="0" smtClean="0"/>
              <a:t>But, when associate attributes and actions upon graphs, it opens a whole new world of research.</a:t>
            </a:r>
          </a:p>
          <a:p>
            <a:endParaRPr lang="en-US" dirty="0"/>
          </a:p>
          <a:p>
            <a:r>
              <a:rPr lang="en-US" dirty="0" smtClean="0"/>
              <a:t>For example, if a network represents a large community or even a population, how fast does it take for a rumor or gossip to propagate through the community from a single source.</a:t>
            </a:r>
          </a:p>
          <a:p>
            <a:endParaRPr lang="en-US" dirty="0"/>
          </a:p>
          <a:p>
            <a:r>
              <a:rPr lang="en-US" dirty="0" smtClean="0"/>
              <a:t>Very important when consider the propagation of computer viruses or, even, human viruses, such as our current pandemic.</a:t>
            </a:r>
            <a:endParaRPr lang="en-US" dirty="0"/>
          </a:p>
        </p:txBody>
      </p:sp>
      <p:sp>
        <p:nvSpPr>
          <p:cNvPr id="4" name="Date Placeholder 3"/>
          <p:cNvSpPr>
            <a:spLocks noGrp="1"/>
          </p:cNvSpPr>
          <p:nvPr>
            <p:ph type="dt" idx="10"/>
          </p:nvPr>
        </p:nvSpPr>
        <p:spPr/>
        <p:txBody>
          <a:bodyPr/>
          <a:lstStyle/>
          <a:p>
            <a:pPr>
              <a:defRPr/>
            </a:pPr>
            <a:endParaRPr lang="en-US" altLang="en-US" dirty="0"/>
          </a:p>
        </p:txBody>
      </p:sp>
      <p:sp>
        <p:nvSpPr>
          <p:cNvPr id="5" name="Footer Placeholder 4"/>
          <p:cNvSpPr>
            <a:spLocks noGrp="1"/>
          </p:cNvSpPr>
          <p:nvPr>
            <p:ph type="ftr" sz="quarter" idx="11"/>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1F80CC45-1D09-4AE5-9228-CE0E3DC92064}" type="slidenum">
              <a:rPr lang="en-US" altLang="en-US" smtClean="0"/>
              <a:pPr>
                <a:defRPr/>
              </a:pPr>
              <a:t>14</a:t>
            </a:fld>
            <a:endParaRPr lang="en-US" altLang="en-US" dirty="0"/>
          </a:p>
        </p:txBody>
      </p:sp>
    </p:spTree>
    <p:extLst>
      <p:ext uri="{BB962C8B-B14F-4D97-AF65-F5344CB8AC3E}">
        <p14:creationId xmlns:p14="http://schemas.microsoft.com/office/powerpoint/2010/main" val="2338517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2439DBE-E2C2-4630-B701-F1950EBDAA9A}" type="slidenum">
              <a:rPr lang="en-US" altLang="en-US" smtClean="0"/>
              <a:pPr/>
              <a:t>15</a:t>
            </a:fld>
            <a:endParaRPr lang="en-US" altLang="en-US" dirty="0" smtClean="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r>
              <a:rPr lang="en-US" altLang="en-US" dirty="0" smtClean="0"/>
              <a:t>When we consider real world networks as weighted or labeled graphs, we will find that many networks have multiple paths between pairs of nodes.</a:t>
            </a:r>
          </a:p>
          <a:p>
            <a:endParaRPr lang="en-US" altLang="en-US" dirty="0"/>
          </a:p>
          <a:p>
            <a:r>
              <a:rPr lang="en-US" altLang="en-US" dirty="0" smtClean="0"/>
              <a:t>Routes between these two nodes may have different costs or properties depending on the path that you take. But, there may be multiple paths with the same cost, but differ in other characteristics.</a:t>
            </a:r>
          </a:p>
          <a:p>
            <a:endParaRPr lang="en-US" altLang="en-US" dirty="0"/>
          </a:p>
          <a:p>
            <a:r>
              <a:rPr lang="en-US" altLang="en-US" dirty="0" smtClean="0"/>
              <a:t>Q: Why was the ARPANET created?</a:t>
            </a:r>
          </a:p>
          <a:p>
            <a:endParaRPr lang="en-US" altLang="en-US" dirty="0"/>
          </a:p>
          <a:p>
            <a:endParaRPr lang="en-US" altLang="en-US" dirty="0" smtClean="0"/>
          </a:p>
        </p:txBody>
      </p:sp>
      <p:sp>
        <p:nvSpPr>
          <p:cNvPr id="2" name="Date Placeholder 1"/>
          <p:cNvSpPr>
            <a:spLocks noGrp="1"/>
          </p:cNvSpPr>
          <p:nvPr>
            <p:ph type="dt" idx="10"/>
          </p:nvPr>
        </p:nvSpPr>
        <p:spPr/>
        <p:txBody>
          <a:bodyPr/>
          <a:lstStyle/>
          <a:p>
            <a:pPr>
              <a:defRPr/>
            </a:pPr>
            <a:endParaRPr lang="en-US" altLang="en-US" dirty="0"/>
          </a:p>
        </p:txBody>
      </p:sp>
      <p:sp>
        <p:nvSpPr>
          <p:cNvPr id="3" name="Footer Placeholder 2"/>
          <p:cNvSpPr>
            <a:spLocks noGrp="1"/>
          </p:cNvSpPr>
          <p:nvPr>
            <p:ph type="ftr" sz="quarter" idx="11"/>
          </p:nvPr>
        </p:nvSpPr>
        <p:spPr/>
        <p:txBody>
          <a:bodyPr/>
          <a:lstStyle/>
          <a:p>
            <a:pPr>
              <a:defRPr/>
            </a:pPr>
            <a:endParaRPr lang="en-US" altLang="en-US" dirty="0"/>
          </a:p>
        </p:txBody>
      </p:sp>
    </p:spTree>
    <p:extLst>
      <p:ext uri="{BB962C8B-B14F-4D97-AF65-F5344CB8AC3E}">
        <p14:creationId xmlns:p14="http://schemas.microsoft.com/office/powerpoint/2010/main" val="4220849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F23CA2A-2CB0-4DA0-BAE9-FBD2E9D2CED3}" type="slidenum">
              <a:rPr lang="en-US" altLang="en-US" smtClean="0"/>
              <a:pPr/>
              <a:t>16</a:t>
            </a:fld>
            <a:endParaRPr lang="en-US" altLang="en-US" dirty="0" smtClean="0"/>
          </a:p>
        </p:txBody>
      </p:sp>
      <p:sp>
        <p:nvSpPr>
          <p:cNvPr id="23555" name="Rectangle 2"/>
          <p:cNvSpPr>
            <a:spLocks noGrp="1" noRot="1" noChangeAspect="1" noChangeArrowheads="1" noTextEdit="1"/>
          </p:cNvSpPr>
          <p:nvPr>
            <p:ph type="sldImg"/>
          </p:nvPr>
        </p:nvSpPr>
        <p:spPr>
          <a:xfrm>
            <a:off x="1144588" y="685800"/>
            <a:ext cx="4572000" cy="3429000"/>
          </a:xfrm>
          <a:ln/>
        </p:spPr>
      </p:sp>
      <p:sp>
        <p:nvSpPr>
          <p:cNvPr id="23556" name="Rectangle 3"/>
          <p:cNvSpPr>
            <a:spLocks noGrp="1" noChangeArrowheads="1"/>
          </p:cNvSpPr>
          <p:nvPr>
            <p:ph type="body" idx="1"/>
          </p:nvPr>
        </p:nvSpPr>
        <p:spPr>
          <a:noFill/>
        </p:spPr>
        <p:txBody>
          <a:bodyPr/>
          <a:lstStyle/>
          <a:p>
            <a:r>
              <a:rPr lang="en-US" altLang="en-US" dirty="0" smtClean="0"/>
              <a:t>Centrality plays a key role in SNA.</a:t>
            </a:r>
          </a:p>
          <a:p>
            <a:r>
              <a:rPr lang="en-US" altLang="en-US" dirty="0" smtClean="0"/>
              <a:t>See the </a:t>
            </a:r>
            <a:r>
              <a:rPr lang="en-US" altLang="en-US" dirty="0"/>
              <a:t>Wikipedia article: </a:t>
            </a:r>
            <a:r>
              <a:rPr lang="en-US" altLang="en-US" dirty="0">
                <a:hlinkClick r:id="rId3"/>
              </a:rPr>
              <a:t>https://</a:t>
            </a:r>
            <a:r>
              <a:rPr lang="en-US" altLang="en-US" dirty="0" smtClean="0">
                <a:hlinkClick r:id="rId3"/>
              </a:rPr>
              <a:t>en.wikipedia.org/wiki/Centrality</a:t>
            </a:r>
            <a:endParaRPr lang="en-US" altLang="en-US" dirty="0" smtClean="0"/>
          </a:p>
          <a:p>
            <a:endParaRPr lang="en-US" altLang="en-US" dirty="0"/>
          </a:p>
          <a:p>
            <a:r>
              <a:rPr lang="en-US" altLang="en-US" dirty="0" smtClean="0"/>
              <a:t>We usually distinguish between indegree and outdegree centrality.</a:t>
            </a:r>
          </a:p>
          <a:p>
            <a:r>
              <a:rPr lang="en-US" dirty="0"/>
              <a:t>When ties are associated to some positive aspects such as friendship or collaboration, indegree is often interpreted as a form of popularity, and outdegree as gregariousness. </a:t>
            </a:r>
            <a:endParaRPr lang="en-US" dirty="0" smtClean="0"/>
          </a:p>
          <a:p>
            <a:endParaRPr lang="en-US" altLang="en-US" dirty="0"/>
          </a:p>
          <a:p>
            <a:r>
              <a:rPr lang="en-US" altLang="en-US" dirty="0" smtClean="0"/>
              <a:t>Who are the key actors in a social network? Who has the most influence? Who is the power broker, the message broker, the goto person, etc. These are usually not the same person.</a:t>
            </a:r>
          </a:p>
          <a:p>
            <a:endParaRPr lang="en-US" altLang="en-US" dirty="0"/>
          </a:p>
          <a:p>
            <a:r>
              <a:rPr lang="en-US" altLang="en-US" dirty="0" smtClean="0"/>
              <a:t>Q: Can you determine what your indegree and outdegree centrality is?</a:t>
            </a:r>
          </a:p>
          <a:p>
            <a:endParaRPr lang="en-US" altLang="en-US" dirty="0" smtClean="0"/>
          </a:p>
        </p:txBody>
      </p:sp>
      <p:sp>
        <p:nvSpPr>
          <p:cNvPr id="2" name="Date Placeholder 1"/>
          <p:cNvSpPr>
            <a:spLocks noGrp="1"/>
          </p:cNvSpPr>
          <p:nvPr>
            <p:ph type="dt" idx="10"/>
          </p:nvPr>
        </p:nvSpPr>
        <p:spPr/>
        <p:txBody>
          <a:bodyPr/>
          <a:lstStyle/>
          <a:p>
            <a:pPr>
              <a:defRPr/>
            </a:pPr>
            <a:endParaRPr lang="en-US" altLang="en-US" dirty="0"/>
          </a:p>
        </p:txBody>
      </p:sp>
      <p:sp>
        <p:nvSpPr>
          <p:cNvPr id="3" name="Footer Placeholder 2"/>
          <p:cNvSpPr>
            <a:spLocks noGrp="1"/>
          </p:cNvSpPr>
          <p:nvPr>
            <p:ph type="ftr" sz="quarter" idx="11"/>
          </p:nvPr>
        </p:nvSpPr>
        <p:spPr/>
        <p:txBody>
          <a:bodyPr/>
          <a:lstStyle/>
          <a:p>
            <a:pPr>
              <a:defRPr/>
            </a:pPr>
            <a:endParaRPr lang="en-US" altLang="en-US" dirty="0"/>
          </a:p>
        </p:txBody>
      </p:sp>
    </p:spTree>
    <p:extLst>
      <p:ext uri="{BB962C8B-B14F-4D97-AF65-F5344CB8AC3E}">
        <p14:creationId xmlns:p14="http://schemas.microsoft.com/office/powerpoint/2010/main" val="3114147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types of centrality</a:t>
            </a:r>
          </a:p>
          <a:p>
            <a:endParaRPr lang="en-US" dirty="0" smtClean="0"/>
          </a:p>
          <a:p>
            <a:r>
              <a:rPr lang="en-US" b="1" dirty="0"/>
              <a:t>closeness centrality</a:t>
            </a:r>
            <a:r>
              <a:rPr lang="en-US" dirty="0"/>
              <a:t> </a:t>
            </a:r>
            <a:r>
              <a:rPr lang="en-US" dirty="0" smtClean="0"/>
              <a:t>of </a:t>
            </a:r>
            <a:r>
              <a:rPr lang="en-US" dirty="0"/>
              <a:t>a node is the average length of the </a:t>
            </a:r>
            <a:r>
              <a:rPr lang="en-US" dirty="0">
                <a:hlinkClick r:id="rId3" tooltip="Shortest path problem"/>
              </a:rPr>
              <a:t>shortest path</a:t>
            </a:r>
            <a:r>
              <a:rPr lang="en-US" dirty="0"/>
              <a:t> between the node and all other nodes in the graph. Thus the more central a node is, the closer it is to all other nodes. </a:t>
            </a:r>
            <a:endParaRPr lang="en-US" dirty="0" smtClean="0"/>
          </a:p>
          <a:p>
            <a:endParaRPr lang="en-US" dirty="0" smtClean="0"/>
          </a:p>
          <a:p>
            <a:r>
              <a:rPr lang="en-US" b="1" dirty="0"/>
              <a:t>Betweenness centrality</a:t>
            </a:r>
            <a:r>
              <a:rPr lang="en-US" dirty="0"/>
              <a:t> quantifies the number of times a node acts as a bridge along the shortest path between two other nodes. It was introduced as a measure for quantifying the control of a human on the communication between other humans in a social network by </a:t>
            </a:r>
            <a:r>
              <a:rPr lang="en-US" dirty="0">
                <a:hlinkClick r:id="rId4" tooltip="Linton Freeman"/>
              </a:rPr>
              <a:t>Linton </a:t>
            </a:r>
            <a:r>
              <a:rPr lang="en-US" dirty="0" smtClean="0">
                <a:hlinkClick r:id="rId4" tooltip="Linton Freeman"/>
              </a:rPr>
              <a:t>Freeman</a:t>
            </a:r>
            <a:endParaRPr lang="en-US" dirty="0" smtClean="0"/>
          </a:p>
          <a:p>
            <a:endParaRPr lang="en-US" dirty="0"/>
          </a:p>
          <a:p>
            <a:r>
              <a:rPr lang="en-US" b="1" dirty="0"/>
              <a:t>Eigenvector centrality</a:t>
            </a:r>
            <a:r>
              <a:rPr lang="en-US" dirty="0"/>
              <a:t> </a:t>
            </a:r>
            <a:r>
              <a:rPr lang="en-US" dirty="0" smtClean="0"/>
              <a:t>is </a:t>
            </a:r>
            <a:r>
              <a:rPr lang="en-US" dirty="0"/>
              <a:t>a measure of the influence of a </a:t>
            </a:r>
            <a:r>
              <a:rPr lang="en-US" dirty="0">
                <a:hlinkClick r:id="rId5" tooltip="Node (networking)"/>
              </a:rPr>
              <a:t>node</a:t>
            </a:r>
            <a:r>
              <a:rPr lang="en-US" dirty="0"/>
              <a:t> in a </a:t>
            </a:r>
            <a:r>
              <a:rPr lang="en-US" dirty="0">
                <a:hlinkClick r:id="rId6" tooltip="Network (mathematics)"/>
              </a:rPr>
              <a:t>network</a:t>
            </a:r>
            <a:r>
              <a:rPr lang="en-US" dirty="0"/>
              <a:t>. It assigns relative scores to all nodes in the network based on the concept that connections to high-scoring nodes contribute more to the score of the node in question than equal connections to low-scoring nodes</a:t>
            </a:r>
            <a:r>
              <a:rPr lang="en-US" dirty="0" smtClean="0"/>
              <a:t>.</a:t>
            </a:r>
          </a:p>
          <a:p>
            <a:endParaRPr lang="en-US" dirty="0"/>
          </a:p>
          <a:p>
            <a:r>
              <a:rPr lang="en-US" dirty="0" smtClean="0"/>
              <a:t>Google’s PageRank is a variant of this.</a:t>
            </a:r>
          </a:p>
          <a:p>
            <a:endParaRPr lang="en-US" dirty="0"/>
          </a:p>
          <a:p>
            <a:r>
              <a:rPr lang="en-US" dirty="0" smtClean="0"/>
              <a:t>See the Graph Analytics notes.</a:t>
            </a:r>
            <a:endParaRPr lang="en-US" dirty="0"/>
          </a:p>
        </p:txBody>
      </p:sp>
      <p:sp>
        <p:nvSpPr>
          <p:cNvPr id="4" name="Slide Number Placeholder 3"/>
          <p:cNvSpPr>
            <a:spLocks noGrp="1"/>
          </p:cNvSpPr>
          <p:nvPr>
            <p:ph type="sldNum" sz="quarter" idx="10"/>
          </p:nvPr>
        </p:nvSpPr>
        <p:spPr/>
        <p:txBody>
          <a:bodyPr/>
          <a:lstStyle/>
          <a:p>
            <a:pPr>
              <a:defRPr/>
            </a:pPr>
            <a:fld id="{1F80CC45-1D09-4AE5-9228-CE0E3DC92064}" type="slidenum">
              <a:rPr lang="en-US" altLang="en-US" smtClean="0"/>
              <a:pPr>
                <a:defRPr/>
              </a:pPr>
              <a:t>17</a:t>
            </a:fld>
            <a:endParaRPr lang="en-US" altLang="en-US" dirty="0"/>
          </a:p>
        </p:txBody>
      </p:sp>
      <p:sp>
        <p:nvSpPr>
          <p:cNvPr id="5" name="Date Placeholder 4"/>
          <p:cNvSpPr>
            <a:spLocks noGrp="1"/>
          </p:cNvSpPr>
          <p:nvPr>
            <p:ph type="dt" idx="11"/>
          </p:nvPr>
        </p:nvSpPr>
        <p:spPr/>
        <p:txBody>
          <a:bodyPr/>
          <a:lstStyle/>
          <a:p>
            <a:pPr>
              <a:defRPr/>
            </a:pPr>
            <a:endParaRPr lang="en-US" altLang="en-US" dirty="0"/>
          </a:p>
        </p:txBody>
      </p:sp>
      <p:sp>
        <p:nvSpPr>
          <p:cNvPr id="6" name="Footer Placeholder 5"/>
          <p:cNvSpPr>
            <a:spLocks noGrp="1"/>
          </p:cNvSpPr>
          <p:nvPr>
            <p:ph type="ftr" sz="quarter" idx="12"/>
          </p:nvPr>
        </p:nvSpPr>
        <p:spPr/>
        <p:txBody>
          <a:bodyPr/>
          <a:lstStyle/>
          <a:p>
            <a:pPr>
              <a:defRPr/>
            </a:pPr>
            <a:endParaRPr lang="en-US" altLang="en-US" dirty="0"/>
          </a:p>
        </p:txBody>
      </p:sp>
    </p:spTree>
    <p:extLst>
      <p:ext uri="{BB962C8B-B14F-4D97-AF65-F5344CB8AC3E}">
        <p14:creationId xmlns:p14="http://schemas.microsoft.com/office/powerpoint/2010/main" val="1530313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Alice is the key person in this graph because she connects six different people </a:t>
            </a:r>
          </a:p>
          <a:p>
            <a:endParaRPr lang="en-US" dirty="0"/>
          </a:p>
          <a:p>
            <a:r>
              <a:rPr lang="en-US" dirty="0" smtClean="0"/>
              <a:t>Rafael only connects three, but he is central in the sense that he connects two subnetworks. If we were to somehow eliminate Rafael, the graph would be partitioned into two subnetworks with no communication between them.</a:t>
            </a:r>
            <a:endParaRPr lang="en-US" dirty="0"/>
          </a:p>
        </p:txBody>
      </p:sp>
      <p:sp>
        <p:nvSpPr>
          <p:cNvPr id="4" name="Slide Number Placeholder 3"/>
          <p:cNvSpPr>
            <a:spLocks noGrp="1"/>
          </p:cNvSpPr>
          <p:nvPr>
            <p:ph type="sldNum" sz="quarter" idx="10"/>
          </p:nvPr>
        </p:nvSpPr>
        <p:spPr/>
        <p:txBody>
          <a:bodyPr/>
          <a:lstStyle/>
          <a:p>
            <a:pPr>
              <a:defRPr/>
            </a:pPr>
            <a:fld id="{1F80CC45-1D09-4AE5-9228-CE0E3DC92064}" type="slidenum">
              <a:rPr lang="en-US" altLang="en-US" smtClean="0"/>
              <a:pPr>
                <a:defRPr/>
              </a:pPr>
              <a:t>18</a:t>
            </a:fld>
            <a:endParaRPr lang="en-US" altLang="en-US" dirty="0"/>
          </a:p>
        </p:txBody>
      </p:sp>
      <p:sp>
        <p:nvSpPr>
          <p:cNvPr id="5" name="Date Placeholder 4"/>
          <p:cNvSpPr>
            <a:spLocks noGrp="1"/>
          </p:cNvSpPr>
          <p:nvPr>
            <p:ph type="dt" idx="11"/>
          </p:nvPr>
        </p:nvSpPr>
        <p:spPr/>
        <p:txBody>
          <a:bodyPr/>
          <a:lstStyle/>
          <a:p>
            <a:pPr>
              <a:defRPr/>
            </a:pPr>
            <a:endParaRPr lang="en-US" altLang="en-US" dirty="0"/>
          </a:p>
        </p:txBody>
      </p:sp>
      <p:sp>
        <p:nvSpPr>
          <p:cNvPr id="6" name="Footer Placeholder 5"/>
          <p:cNvSpPr>
            <a:spLocks noGrp="1"/>
          </p:cNvSpPr>
          <p:nvPr>
            <p:ph type="ftr" sz="quarter" idx="12"/>
          </p:nvPr>
        </p:nvSpPr>
        <p:spPr/>
        <p:txBody>
          <a:bodyPr/>
          <a:lstStyle/>
          <a:p>
            <a:pPr>
              <a:defRPr/>
            </a:pPr>
            <a:endParaRPr lang="en-US" altLang="en-US" dirty="0"/>
          </a:p>
        </p:txBody>
      </p:sp>
    </p:spTree>
    <p:extLst>
      <p:ext uri="{BB962C8B-B14F-4D97-AF65-F5344CB8AC3E}">
        <p14:creationId xmlns:p14="http://schemas.microsoft.com/office/powerpoint/2010/main" val="314945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endParaRPr lang="en-US" altLang="en-US" dirty="0"/>
          </a:p>
        </p:txBody>
      </p:sp>
      <p:sp>
        <p:nvSpPr>
          <p:cNvPr id="5" name="Footer Placeholder 4"/>
          <p:cNvSpPr>
            <a:spLocks noGrp="1"/>
          </p:cNvSpPr>
          <p:nvPr>
            <p:ph type="ftr" sz="quarter" idx="11"/>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1F80CC45-1D09-4AE5-9228-CE0E3DC92064}" type="slidenum">
              <a:rPr lang="en-US" altLang="en-US" smtClean="0"/>
              <a:pPr>
                <a:defRPr/>
              </a:pPr>
              <a:t>19</a:t>
            </a:fld>
            <a:endParaRPr lang="en-US" altLang="en-US" dirty="0"/>
          </a:p>
        </p:txBody>
      </p:sp>
    </p:spTree>
    <p:extLst>
      <p:ext uri="{BB962C8B-B14F-4D97-AF65-F5344CB8AC3E}">
        <p14:creationId xmlns:p14="http://schemas.microsoft.com/office/powerpoint/2010/main" val="4054191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endParaRPr lang="en-US" altLang="en-US" dirty="0"/>
          </a:p>
        </p:txBody>
      </p:sp>
      <p:sp>
        <p:nvSpPr>
          <p:cNvPr id="5" name="Footer Placeholder 4"/>
          <p:cNvSpPr>
            <a:spLocks noGrp="1"/>
          </p:cNvSpPr>
          <p:nvPr>
            <p:ph type="ftr" sz="quarter" idx="11"/>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1F80CC45-1D09-4AE5-9228-CE0E3DC92064}" type="slidenum">
              <a:rPr lang="en-US" altLang="en-US" smtClean="0"/>
              <a:pPr>
                <a:defRPr/>
              </a:pPr>
              <a:t>2</a:t>
            </a:fld>
            <a:endParaRPr lang="en-US" altLang="en-US" dirty="0"/>
          </a:p>
        </p:txBody>
      </p:sp>
    </p:spTree>
    <p:extLst>
      <p:ext uri="{BB962C8B-B14F-4D97-AF65-F5344CB8AC3E}">
        <p14:creationId xmlns:p14="http://schemas.microsoft.com/office/powerpoint/2010/main" val="4053805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endParaRPr lang="en-US" altLang="en-US" dirty="0"/>
          </a:p>
        </p:txBody>
      </p:sp>
      <p:sp>
        <p:nvSpPr>
          <p:cNvPr id="5" name="Footer Placeholder 4"/>
          <p:cNvSpPr>
            <a:spLocks noGrp="1"/>
          </p:cNvSpPr>
          <p:nvPr>
            <p:ph type="ftr" sz="quarter" idx="11"/>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1F80CC45-1D09-4AE5-9228-CE0E3DC92064}" type="slidenum">
              <a:rPr lang="en-US" altLang="en-US" smtClean="0"/>
              <a:pPr>
                <a:defRPr/>
              </a:pPr>
              <a:t>20</a:t>
            </a:fld>
            <a:endParaRPr lang="en-US" altLang="en-US" dirty="0"/>
          </a:p>
        </p:txBody>
      </p:sp>
    </p:spTree>
    <p:extLst>
      <p:ext uri="{BB962C8B-B14F-4D97-AF65-F5344CB8AC3E}">
        <p14:creationId xmlns:p14="http://schemas.microsoft.com/office/powerpoint/2010/main" val="1590877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summary</a:t>
            </a:r>
          </a:p>
          <a:p>
            <a:endParaRPr lang="en-US" dirty="0"/>
          </a:p>
          <a:p>
            <a:r>
              <a:rPr lang="en-US" dirty="0" smtClean="0"/>
              <a:t>An interesting term paper topic would be to explore how centrality is interpreted in social networks.</a:t>
            </a:r>
          </a:p>
          <a:p>
            <a:endParaRPr lang="en-US" dirty="0"/>
          </a:p>
          <a:p>
            <a:r>
              <a:rPr lang="en-US" dirty="0" smtClean="0"/>
              <a:t>Here is a starting reference:</a:t>
            </a:r>
          </a:p>
          <a:p>
            <a:r>
              <a:rPr lang="en-US" dirty="0">
                <a:hlinkClick r:id="rId3"/>
              </a:rPr>
              <a:t>https://</a:t>
            </a:r>
            <a:r>
              <a:rPr lang="en-US" dirty="0" smtClean="0">
                <a:hlinkClick r:id="rId3"/>
              </a:rPr>
              <a:t>faculty.ucr.edu</a:t>
            </a:r>
            <a:r>
              <a:rPr lang="en-US" dirty="0">
                <a:hlinkClick r:id="rId3"/>
              </a:rPr>
              <a:t>/~</a:t>
            </a:r>
            <a:r>
              <a:rPr lang="en-US" dirty="0" smtClean="0">
                <a:hlinkClick r:id="rId3"/>
              </a:rPr>
              <a:t>hanneman/nettext/C10_Centrality.html</a:t>
            </a:r>
            <a:endParaRPr lang="en-US" dirty="0" smtClean="0"/>
          </a:p>
          <a:p>
            <a:endParaRPr lang="en-US" dirty="0"/>
          </a:p>
          <a:p>
            <a:r>
              <a:rPr lang="en-US" dirty="0" smtClean="0"/>
              <a:t>A short article by Borgatti on centrality:</a:t>
            </a:r>
          </a:p>
          <a:p>
            <a:r>
              <a:rPr lang="en-US" dirty="0">
                <a:hlinkClick r:id="rId4"/>
              </a:rPr>
              <a:t>http://</a:t>
            </a:r>
            <a:r>
              <a:rPr lang="en-US" dirty="0" smtClean="0">
                <a:hlinkClick r:id="rId4"/>
              </a:rPr>
              <a:t>www.analytictech.com/networks/centaids.htm</a:t>
            </a:r>
            <a:endParaRPr lang="en-US" dirty="0" smtClean="0"/>
          </a:p>
          <a:p>
            <a:endParaRPr lang="en-US" dirty="0"/>
          </a:p>
        </p:txBody>
      </p:sp>
      <p:sp>
        <p:nvSpPr>
          <p:cNvPr id="4" name="Date Placeholder 3"/>
          <p:cNvSpPr>
            <a:spLocks noGrp="1"/>
          </p:cNvSpPr>
          <p:nvPr>
            <p:ph type="dt" idx="10"/>
          </p:nvPr>
        </p:nvSpPr>
        <p:spPr/>
        <p:txBody>
          <a:bodyPr/>
          <a:lstStyle/>
          <a:p>
            <a:pPr>
              <a:defRPr/>
            </a:pPr>
            <a:endParaRPr lang="en-US" altLang="en-US" dirty="0"/>
          </a:p>
        </p:txBody>
      </p:sp>
      <p:sp>
        <p:nvSpPr>
          <p:cNvPr id="5" name="Footer Placeholder 4"/>
          <p:cNvSpPr>
            <a:spLocks noGrp="1"/>
          </p:cNvSpPr>
          <p:nvPr>
            <p:ph type="ftr" sz="quarter" idx="11"/>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1F80CC45-1D09-4AE5-9228-CE0E3DC92064}" type="slidenum">
              <a:rPr lang="en-US" altLang="en-US" smtClean="0"/>
              <a:pPr>
                <a:defRPr/>
              </a:pPr>
              <a:t>21</a:t>
            </a:fld>
            <a:endParaRPr lang="en-US" altLang="en-US" dirty="0"/>
          </a:p>
        </p:txBody>
      </p:sp>
    </p:spTree>
    <p:extLst>
      <p:ext uri="{BB962C8B-B14F-4D97-AF65-F5344CB8AC3E}">
        <p14:creationId xmlns:p14="http://schemas.microsoft.com/office/powerpoint/2010/main" val="2975565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types of centrality!</a:t>
            </a:r>
          </a:p>
          <a:p>
            <a:endParaRPr lang="en-US" dirty="0"/>
          </a:p>
          <a:p>
            <a:r>
              <a:rPr lang="en-US" dirty="0" smtClean="0"/>
              <a:t>Term Paper topic:</a:t>
            </a:r>
          </a:p>
          <a:p>
            <a:r>
              <a:rPr lang="en-US" dirty="0" smtClean="0"/>
              <a:t>Pick the centralities from one region , such as light blue or blue; describe, compare and contrast them</a:t>
            </a:r>
          </a:p>
          <a:p>
            <a:endParaRPr lang="en-US" dirty="0"/>
          </a:p>
          <a:p>
            <a:r>
              <a:rPr lang="en-US" dirty="0" smtClean="0"/>
              <a:t>Or pick a column, say pink and do the same.</a:t>
            </a:r>
          </a:p>
          <a:p>
            <a:endParaRPr lang="en-US" dirty="0"/>
          </a:p>
          <a:p>
            <a:r>
              <a:rPr lang="en-US" dirty="0" smtClean="0"/>
              <a:t>You need to fit the centrality method to the problem at hand, because different centralities give you different information about the graph/network.</a:t>
            </a:r>
          </a:p>
          <a:p>
            <a:endParaRPr lang="en-US" dirty="0"/>
          </a:p>
          <a:p>
            <a:r>
              <a:rPr lang="en-US" dirty="0" smtClean="0"/>
              <a:t>Note: There is NO single central node in complex graphs, but many such nodes.</a:t>
            </a:r>
            <a:endParaRPr lang="en-US" dirty="0"/>
          </a:p>
        </p:txBody>
      </p:sp>
      <p:sp>
        <p:nvSpPr>
          <p:cNvPr id="4" name="Slide Number Placeholder 3"/>
          <p:cNvSpPr>
            <a:spLocks noGrp="1"/>
          </p:cNvSpPr>
          <p:nvPr>
            <p:ph type="sldNum" sz="quarter" idx="10"/>
          </p:nvPr>
        </p:nvSpPr>
        <p:spPr/>
        <p:txBody>
          <a:bodyPr/>
          <a:lstStyle/>
          <a:p>
            <a:pPr>
              <a:defRPr/>
            </a:pPr>
            <a:fld id="{1F80CC45-1D09-4AE5-9228-CE0E3DC92064}" type="slidenum">
              <a:rPr lang="en-US" altLang="en-US" smtClean="0"/>
              <a:pPr>
                <a:defRPr/>
              </a:pPr>
              <a:t>22</a:t>
            </a:fld>
            <a:endParaRPr lang="en-US" altLang="en-US" dirty="0"/>
          </a:p>
        </p:txBody>
      </p:sp>
      <p:sp>
        <p:nvSpPr>
          <p:cNvPr id="5" name="Date Placeholder 4"/>
          <p:cNvSpPr>
            <a:spLocks noGrp="1"/>
          </p:cNvSpPr>
          <p:nvPr>
            <p:ph type="dt" idx="11"/>
          </p:nvPr>
        </p:nvSpPr>
        <p:spPr/>
        <p:txBody>
          <a:bodyPr/>
          <a:lstStyle/>
          <a:p>
            <a:pPr>
              <a:defRPr/>
            </a:pPr>
            <a:endParaRPr lang="en-US" altLang="en-US" dirty="0"/>
          </a:p>
        </p:txBody>
      </p:sp>
      <p:sp>
        <p:nvSpPr>
          <p:cNvPr id="6" name="Footer Placeholder 5"/>
          <p:cNvSpPr>
            <a:spLocks noGrp="1"/>
          </p:cNvSpPr>
          <p:nvPr>
            <p:ph type="ftr" sz="quarter" idx="12"/>
          </p:nvPr>
        </p:nvSpPr>
        <p:spPr/>
        <p:txBody>
          <a:bodyPr/>
          <a:lstStyle/>
          <a:p>
            <a:pPr>
              <a:defRPr/>
            </a:pPr>
            <a:endParaRPr lang="en-US" altLang="en-US" dirty="0"/>
          </a:p>
        </p:txBody>
      </p:sp>
    </p:spTree>
    <p:extLst>
      <p:ext uri="{BB962C8B-B14F-4D97-AF65-F5344CB8AC3E}">
        <p14:creationId xmlns:p14="http://schemas.microsoft.com/office/powerpoint/2010/main" val="2683217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Student Exercise:</a:t>
            </a:r>
          </a:p>
          <a:p>
            <a:endParaRPr lang="en-US" dirty="0"/>
          </a:p>
          <a:p>
            <a:r>
              <a:rPr lang="en-US" dirty="0" smtClean="0"/>
              <a:t>Review the formulas given in previous slides and convince yourself that the values for C are correct.</a:t>
            </a:r>
          </a:p>
          <a:p>
            <a:endParaRPr lang="en-US" dirty="0"/>
          </a:p>
        </p:txBody>
      </p:sp>
      <p:sp>
        <p:nvSpPr>
          <p:cNvPr id="4" name="Date Placeholder 3"/>
          <p:cNvSpPr>
            <a:spLocks noGrp="1"/>
          </p:cNvSpPr>
          <p:nvPr>
            <p:ph type="dt" idx="10"/>
          </p:nvPr>
        </p:nvSpPr>
        <p:spPr/>
        <p:txBody>
          <a:bodyPr/>
          <a:lstStyle/>
          <a:p>
            <a:pPr>
              <a:defRPr/>
            </a:pPr>
            <a:endParaRPr lang="en-US" altLang="en-US" dirty="0"/>
          </a:p>
        </p:txBody>
      </p:sp>
      <p:sp>
        <p:nvSpPr>
          <p:cNvPr id="5" name="Footer Placeholder 4"/>
          <p:cNvSpPr>
            <a:spLocks noGrp="1"/>
          </p:cNvSpPr>
          <p:nvPr>
            <p:ph type="ftr" sz="quarter" idx="11"/>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1F80CC45-1D09-4AE5-9228-CE0E3DC92064}" type="slidenum">
              <a:rPr lang="en-US" altLang="en-US" smtClean="0"/>
              <a:pPr>
                <a:defRPr/>
              </a:pPr>
              <a:t>23</a:t>
            </a:fld>
            <a:endParaRPr lang="en-US" altLang="en-US" dirty="0"/>
          </a:p>
        </p:txBody>
      </p:sp>
    </p:spTree>
    <p:extLst>
      <p:ext uri="{BB962C8B-B14F-4D97-AF65-F5344CB8AC3E}">
        <p14:creationId xmlns:p14="http://schemas.microsoft.com/office/powerpoint/2010/main" val="88502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p:spPr>
        <p:txBody>
          <a:bodyPr/>
          <a:lstStyle/>
          <a:p>
            <a:r>
              <a:rPr lang="en-US" dirty="0"/>
              <a:t>Academic prestige is difficult to quantify in objective terms</a:t>
            </a:r>
            <a:r>
              <a:rPr lang="en-US" dirty="0" smtClean="0"/>
              <a:t>.</a:t>
            </a:r>
          </a:p>
          <a:p>
            <a:r>
              <a:rPr lang="en-US" dirty="0"/>
              <a:t>Early attempts using this line of reasoning have focused on intellectual genealogy as constituted by </a:t>
            </a:r>
            <a:r>
              <a:rPr lang="en-US" dirty="0" smtClean="0"/>
              <a:t>supervisor/student </a:t>
            </a:r>
            <a:r>
              <a:rPr lang="en-US" dirty="0"/>
              <a:t>networks</a:t>
            </a:r>
            <a:r>
              <a:rPr lang="en-US" dirty="0" smtClean="0"/>
              <a:t>.</a:t>
            </a:r>
          </a:p>
          <a:p>
            <a:endParaRPr lang="en-US" altLang="en-US" dirty="0"/>
          </a:p>
          <a:p>
            <a:r>
              <a:rPr lang="en-US" altLang="en-US" dirty="0" smtClean="0"/>
              <a:t>The prestige of different nodes evolves over time – both as member of a network as well as the experience, publications, research, etc. of the individual members.</a:t>
            </a:r>
          </a:p>
          <a:p>
            <a:endParaRPr lang="en-US" altLang="en-US" dirty="0" smtClean="0"/>
          </a:p>
          <a:p>
            <a:r>
              <a:rPr lang="en-US" altLang="en-US" dirty="0" smtClean="0"/>
              <a:t>One of the aspects of your class project is to observe who might be important players from the subset of emails that you pick.</a:t>
            </a:r>
            <a:endParaRPr lang="en-US" altLang="en-US" dirty="0"/>
          </a:p>
          <a:p>
            <a:r>
              <a:rPr lang="en-US" altLang="en-US" dirty="0" smtClean="0"/>
              <a:t>We’ll see an example when we talk about Erdos numbers next week.</a:t>
            </a:r>
          </a:p>
          <a:p>
            <a:endParaRPr lang="en-US" altLang="en-US" dirty="0"/>
          </a:p>
          <a:p>
            <a:r>
              <a:rPr lang="en-US" altLang="en-US" dirty="0" smtClean="0"/>
              <a:t>See this interesting example:</a:t>
            </a:r>
            <a:endParaRPr lang="en-US" altLang="en-US" dirty="0"/>
          </a:p>
          <a:p>
            <a:r>
              <a:rPr lang="en-US" altLang="en-US" dirty="0">
                <a:hlinkClick r:id="rId3"/>
              </a:rPr>
              <a:t>https://mathshistory.st-andrews.ac.uk</a:t>
            </a:r>
            <a:r>
              <a:rPr lang="en-US" altLang="en-US" dirty="0" smtClean="0">
                <a:hlinkClick r:id="rId3"/>
              </a:rPr>
              <a:t>/</a:t>
            </a:r>
            <a:endParaRPr lang="en-US" altLang="en-US" dirty="0" smtClean="0"/>
          </a:p>
          <a:p>
            <a:endParaRPr lang="en-US" altLang="en-US" dirty="0" smtClean="0"/>
          </a:p>
        </p:txBody>
      </p:sp>
      <p:sp>
        <p:nvSpPr>
          <p:cNvPr id="26628"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8540BD0-BBD4-4BA0-AAE6-BA0F06E3FB4A}" type="slidenum">
              <a:rPr lang="en-US" altLang="en-US" smtClean="0"/>
              <a:pPr/>
              <a:t>24</a:t>
            </a:fld>
            <a:endParaRPr lang="en-US" altLang="en-US" dirty="0" smtClean="0"/>
          </a:p>
        </p:txBody>
      </p:sp>
      <p:sp>
        <p:nvSpPr>
          <p:cNvPr id="2" name="Date Placeholder 1"/>
          <p:cNvSpPr>
            <a:spLocks noGrp="1"/>
          </p:cNvSpPr>
          <p:nvPr>
            <p:ph type="dt" idx="10"/>
          </p:nvPr>
        </p:nvSpPr>
        <p:spPr/>
        <p:txBody>
          <a:bodyPr/>
          <a:lstStyle/>
          <a:p>
            <a:pPr>
              <a:defRPr/>
            </a:pPr>
            <a:endParaRPr lang="en-US" altLang="en-US" dirty="0"/>
          </a:p>
        </p:txBody>
      </p:sp>
      <p:sp>
        <p:nvSpPr>
          <p:cNvPr id="3" name="Footer Placeholder 2"/>
          <p:cNvSpPr>
            <a:spLocks noGrp="1"/>
          </p:cNvSpPr>
          <p:nvPr>
            <p:ph type="ftr" sz="quarter" idx="11"/>
          </p:nvPr>
        </p:nvSpPr>
        <p:spPr/>
        <p:txBody>
          <a:bodyPr/>
          <a:lstStyle/>
          <a:p>
            <a:pPr>
              <a:defRPr/>
            </a:pPr>
            <a:endParaRPr lang="en-US" altLang="en-US" dirty="0"/>
          </a:p>
        </p:txBody>
      </p:sp>
    </p:spTree>
    <p:extLst>
      <p:ext uri="{BB962C8B-B14F-4D97-AF65-F5344CB8AC3E}">
        <p14:creationId xmlns:p14="http://schemas.microsoft.com/office/powerpoint/2010/main" val="1140416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Rank Prestige is usually where an individual’s prestige is associated with a title, an occupation, a position in some organization, or also marrying someone  with such prestige.</a:t>
            </a:r>
          </a:p>
          <a:p>
            <a:endParaRPr lang="en-US" dirty="0"/>
          </a:p>
          <a:p>
            <a:r>
              <a:rPr lang="en-US" dirty="0" smtClean="0"/>
              <a:t>Consider that Kate Middleton became Duchess of Cambridge upon marrying William, second in line to the throne of England. Kate was a commoner (not a disparaging statement here). She is now Royalty by virtue of her marriage.</a:t>
            </a:r>
          </a:p>
          <a:p>
            <a:endParaRPr lang="en-US" dirty="0"/>
          </a:p>
          <a:p>
            <a:r>
              <a:rPr lang="en-US" dirty="0" smtClean="0"/>
              <a:t>Being elected to, say, the U.S. Senate also carries some rank prestige with it.</a:t>
            </a:r>
            <a:endParaRPr lang="en-US" dirty="0"/>
          </a:p>
        </p:txBody>
      </p:sp>
      <p:sp>
        <p:nvSpPr>
          <p:cNvPr id="4" name="Date Placeholder 3"/>
          <p:cNvSpPr>
            <a:spLocks noGrp="1"/>
          </p:cNvSpPr>
          <p:nvPr>
            <p:ph type="dt" idx="10"/>
          </p:nvPr>
        </p:nvSpPr>
        <p:spPr/>
        <p:txBody>
          <a:bodyPr/>
          <a:lstStyle/>
          <a:p>
            <a:pPr>
              <a:defRPr/>
            </a:pPr>
            <a:endParaRPr lang="en-US" altLang="en-US" dirty="0"/>
          </a:p>
        </p:txBody>
      </p:sp>
      <p:sp>
        <p:nvSpPr>
          <p:cNvPr id="5" name="Footer Placeholder 4"/>
          <p:cNvSpPr>
            <a:spLocks noGrp="1"/>
          </p:cNvSpPr>
          <p:nvPr>
            <p:ph type="ftr" sz="quarter" idx="11"/>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1F80CC45-1D09-4AE5-9228-CE0E3DC92064}" type="slidenum">
              <a:rPr lang="en-US" altLang="en-US" smtClean="0"/>
              <a:pPr>
                <a:defRPr/>
              </a:pPr>
              <a:t>25</a:t>
            </a:fld>
            <a:endParaRPr lang="en-US" altLang="en-US" dirty="0"/>
          </a:p>
        </p:txBody>
      </p:sp>
    </p:spTree>
    <p:extLst>
      <p:ext uri="{BB962C8B-B14F-4D97-AF65-F5344CB8AC3E}">
        <p14:creationId xmlns:p14="http://schemas.microsoft.com/office/powerpoint/2010/main" val="489105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i="1" dirty="0"/>
              <a:t>cluster graph</a:t>
            </a:r>
            <a:r>
              <a:rPr lang="en-US" dirty="0"/>
              <a:t> is a </a:t>
            </a:r>
            <a:r>
              <a:rPr lang="en-US" i="1" dirty="0"/>
              <a:t>graph</a:t>
            </a:r>
            <a:r>
              <a:rPr lang="en-US" dirty="0"/>
              <a:t> formed from the disjoint union of complete graphs</a:t>
            </a:r>
            <a:r>
              <a:rPr lang="en-US" dirty="0" smtClean="0"/>
              <a:t>.</a:t>
            </a:r>
          </a:p>
          <a:p>
            <a:r>
              <a:rPr lang="en-US" dirty="0" smtClean="0"/>
              <a:t>In meshes with labeled edges, we can discern clusters where nearby nodes are linked by edges having the same label.</a:t>
            </a:r>
          </a:p>
          <a:p>
            <a:endParaRPr lang="en-US" dirty="0"/>
          </a:p>
          <a:p>
            <a:r>
              <a:rPr lang="en-US" dirty="0" smtClean="0"/>
              <a:t>There is a whole branch of graph theory devoted to this.</a:t>
            </a:r>
          </a:p>
          <a:p>
            <a:r>
              <a:rPr lang="en-US" dirty="0" smtClean="0"/>
              <a:t>In </a:t>
            </a:r>
            <a:r>
              <a:rPr lang="en-US" dirty="0"/>
              <a:t>social networks, </a:t>
            </a:r>
            <a:r>
              <a:rPr lang="en-US" i="1" dirty="0" smtClean="0"/>
              <a:t>community </a:t>
            </a:r>
            <a:r>
              <a:rPr lang="en-US" i="1" dirty="0"/>
              <a:t>detection</a:t>
            </a:r>
            <a:r>
              <a:rPr lang="en-US" dirty="0"/>
              <a:t> identifies clusters of nodes within networks that, in terms of their neighbors, are internally connected but externally </a:t>
            </a:r>
            <a:r>
              <a:rPr lang="en-US" dirty="0" smtClean="0"/>
              <a:t>isolated. Generally, the members of a cluster share one or more key properties or opinions.</a:t>
            </a:r>
          </a:p>
          <a:p>
            <a:endParaRPr lang="en-US" dirty="0"/>
          </a:p>
          <a:p>
            <a:r>
              <a:rPr lang="en-US" dirty="0" smtClean="0"/>
              <a:t>Think of a fraternity or sorority, for example. Or a terrorist cell.</a:t>
            </a:r>
          </a:p>
          <a:p>
            <a:endParaRPr lang="en-US" dirty="0"/>
          </a:p>
          <a:p>
            <a:r>
              <a:rPr lang="en-US" dirty="0"/>
              <a:t>A number of algorithms exist for finding communities in network data</a:t>
            </a:r>
            <a:r>
              <a:rPr lang="en-US" dirty="0" smtClean="0"/>
              <a:t>.</a:t>
            </a:r>
          </a:p>
          <a:p>
            <a:r>
              <a:rPr lang="en-US" dirty="0" smtClean="0"/>
              <a:t>This would be a good term paper topic.</a:t>
            </a:r>
            <a:endParaRPr lang="en-US" dirty="0"/>
          </a:p>
        </p:txBody>
      </p:sp>
      <p:sp>
        <p:nvSpPr>
          <p:cNvPr id="4" name="Slide Number Placeholder 3"/>
          <p:cNvSpPr>
            <a:spLocks noGrp="1"/>
          </p:cNvSpPr>
          <p:nvPr>
            <p:ph type="sldNum" sz="quarter" idx="10"/>
          </p:nvPr>
        </p:nvSpPr>
        <p:spPr/>
        <p:txBody>
          <a:bodyPr/>
          <a:lstStyle/>
          <a:p>
            <a:pPr>
              <a:defRPr/>
            </a:pPr>
            <a:fld id="{1F80CC45-1D09-4AE5-9228-CE0E3DC92064}" type="slidenum">
              <a:rPr lang="en-US" altLang="en-US" smtClean="0"/>
              <a:pPr>
                <a:defRPr/>
              </a:pPr>
              <a:t>26</a:t>
            </a:fld>
            <a:endParaRPr lang="en-US" altLang="en-US" dirty="0"/>
          </a:p>
        </p:txBody>
      </p:sp>
      <p:sp>
        <p:nvSpPr>
          <p:cNvPr id="5" name="Date Placeholder 4"/>
          <p:cNvSpPr>
            <a:spLocks noGrp="1"/>
          </p:cNvSpPr>
          <p:nvPr>
            <p:ph type="dt" idx="11"/>
          </p:nvPr>
        </p:nvSpPr>
        <p:spPr/>
        <p:txBody>
          <a:bodyPr/>
          <a:lstStyle/>
          <a:p>
            <a:pPr>
              <a:defRPr/>
            </a:pPr>
            <a:endParaRPr lang="en-US" altLang="en-US" dirty="0"/>
          </a:p>
        </p:txBody>
      </p:sp>
      <p:sp>
        <p:nvSpPr>
          <p:cNvPr id="6" name="Footer Placeholder 5"/>
          <p:cNvSpPr>
            <a:spLocks noGrp="1"/>
          </p:cNvSpPr>
          <p:nvPr>
            <p:ph type="ftr" sz="quarter" idx="12"/>
          </p:nvPr>
        </p:nvSpPr>
        <p:spPr/>
        <p:txBody>
          <a:bodyPr/>
          <a:lstStyle/>
          <a:p>
            <a:pPr>
              <a:defRPr/>
            </a:pPr>
            <a:endParaRPr lang="en-US" altLang="en-US" dirty="0"/>
          </a:p>
        </p:txBody>
      </p:sp>
    </p:spTree>
    <p:extLst>
      <p:ext uri="{BB962C8B-B14F-4D97-AF65-F5344CB8AC3E}">
        <p14:creationId xmlns:p14="http://schemas.microsoft.com/office/powerpoint/2010/main" val="2492631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 different operations defined on graphs – both mathematically and abstractly, as well as real-world and domain-based.</a:t>
            </a:r>
          </a:p>
          <a:p>
            <a:endParaRPr lang="en-US" dirty="0"/>
          </a:p>
          <a:p>
            <a:r>
              <a:rPr lang="en-US" dirty="0" smtClean="0"/>
              <a:t>See the Wikipedia article </a:t>
            </a:r>
            <a:r>
              <a:rPr lang="en-US" dirty="0"/>
              <a:t>for starters: </a:t>
            </a:r>
            <a:r>
              <a:rPr lang="en-US" dirty="0">
                <a:hlinkClick r:id="rId3"/>
              </a:rPr>
              <a:t>https://</a:t>
            </a:r>
            <a:r>
              <a:rPr lang="en-US" dirty="0" smtClean="0">
                <a:hlinkClick r:id="rId3"/>
              </a:rPr>
              <a:t>en.wikipedia.org/wiki/Graph_operations</a:t>
            </a:r>
            <a:endParaRPr lang="en-US" dirty="0" smtClean="0"/>
          </a:p>
          <a:p>
            <a:endParaRPr lang="en-US" dirty="0"/>
          </a:p>
          <a:p>
            <a:r>
              <a:rPr lang="en-US" dirty="0" smtClean="0"/>
              <a:t>When we talk about Advanced Analytics, we’ll see an example from Renfro and Dekker, which is illustrative.</a:t>
            </a:r>
          </a:p>
          <a:p>
            <a:endParaRPr lang="en-US" dirty="0"/>
          </a:p>
        </p:txBody>
      </p:sp>
      <p:sp>
        <p:nvSpPr>
          <p:cNvPr id="4" name="Slide Number Placeholder 3"/>
          <p:cNvSpPr>
            <a:spLocks noGrp="1"/>
          </p:cNvSpPr>
          <p:nvPr>
            <p:ph type="sldNum" sz="quarter" idx="10"/>
          </p:nvPr>
        </p:nvSpPr>
        <p:spPr/>
        <p:txBody>
          <a:bodyPr/>
          <a:lstStyle/>
          <a:p>
            <a:pPr>
              <a:defRPr/>
            </a:pPr>
            <a:fld id="{1F80CC45-1D09-4AE5-9228-CE0E3DC92064}" type="slidenum">
              <a:rPr lang="en-US" altLang="en-US" smtClean="0"/>
              <a:pPr>
                <a:defRPr/>
              </a:pPr>
              <a:t>27</a:t>
            </a:fld>
            <a:endParaRPr lang="en-US" altLang="en-US" dirty="0"/>
          </a:p>
        </p:txBody>
      </p:sp>
      <p:sp>
        <p:nvSpPr>
          <p:cNvPr id="5" name="Date Placeholder 4"/>
          <p:cNvSpPr>
            <a:spLocks noGrp="1"/>
          </p:cNvSpPr>
          <p:nvPr>
            <p:ph type="dt" idx="11"/>
          </p:nvPr>
        </p:nvSpPr>
        <p:spPr/>
        <p:txBody>
          <a:bodyPr/>
          <a:lstStyle/>
          <a:p>
            <a:pPr>
              <a:defRPr/>
            </a:pPr>
            <a:endParaRPr lang="en-US" altLang="en-US" dirty="0"/>
          </a:p>
        </p:txBody>
      </p:sp>
      <p:sp>
        <p:nvSpPr>
          <p:cNvPr id="6" name="Footer Placeholder 5"/>
          <p:cNvSpPr>
            <a:spLocks noGrp="1"/>
          </p:cNvSpPr>
          <p:nvPr>
            <p:ph type="ftr" sz="quarter" idx="12"/>
          </p:nvPr>
        </p:nvSpPr>
        <p:spPr/>
        <p:txBody>
          <a:bodyPr/>
          <a:lstStyle/>
          <a:p>
            <a:pPr>
              <a:defRPr/>
            </a:pPr>
            <a:endParaRPr lang="en-US" altLang="en-US" dirty="0"/>
          </a:p>
        </p:txBody>
      </p:sp>
    </p:spTree>
    <p:extLst>
      <p:ext uri="{BB962C8B-B14F-4D97-AF65-F5344CB8AC3E}">
        <p14:creationId xmlns:p14="http://schemas.microsoft.com/office/powerpoint/2010/main" val="66241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we have difficulty in grasping large networks.</a:t>
            </a:r>
          </a:p>
          <a:p>
            <a:endParaRPr lang="en-US" dirty="0"/>
          </a:p>
          <a:p>
            <a:r>
              <a:rPr lang="en-US" dirty="0" smtClean="0"/>
              <a:t>We can apply a “divide and conquer” approach using betweenness partitioning, where we isolate subnetworks and analyze them. Once we have their properties and behavior, then we restore links to other subnetworks in an incremental fashion to understand how they interact and, perhaps, contribute to the behavior of the whole.</a:t>
            </a:r>
          </a:p>
          <a:p>
            <a:endParaRPr lang="en-US" dirty="0"/>
          </a:p>
          <a:p>
            <a:r>
              <a:rPr lang="en-US" dirty="0" smtClean="0"/>
              <a:t>This is also a useful technique in analyzing large object-oriented programs or large applications. Perhaps, even those implemented using spaghetti code.</a:t>
            </a:r>
            <a:endParaRPr lang="en-US" dirty="0"/>
          </a:p>
        </p:txBody>
      </p:sp>
      <p:sp>
        <p:nvSpPr>
          <p:cNvPr id="4" name="Date Placeholder 3"/>
          <p:cNvSpPr>
            <a:spLocks noGrp="1"/>
          </p:cNvSpPr>
          <p:nvPr>
            <p:ph type="dt" idx="10"/>
          </p:nvPr>
        </p:nvSpPr>
        <p:spPr/>
        <p:txBody>
          <a:bodyPr/>
          <a:lstStyle/>
          <a:p>
            <a:pPr>
              <a:defRPr/>
            </a:pPr>
            <a:endParaRPr lang="en-US" altLang="en-US" dirty="0"/>
          </a:p>
        </p:txBody>
      </p:sp>
      <p:sp>
        <p:nvSpPr>
          <p:cNvPr id="5" name="Footer Placeholder 4"/>
          <p:cNvSpPr>
            <a:spLocks noGrp="1"/>
          </p:cNvSpPr>
          <p:nvPr>
            <p:ph type="ftr" sz="quarter" idx="11"/>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1F80CC45-1D09-4AE5-9228-CE0E3DC92064}" type="slidenum">
              <a:rPr lang="en-US" altLang="en-US" smtClean="0"/>
              <a:pPr>
                <a:defRPr/>
              </a:pPr>
              <a:t>28</a:t>
            </a:fld>
            <a:endParaRPr lang="en-US" altLang="en-US" dirty="0"/>
          </a:p>
        </p:txBody>
      </p:sp>
    </p:spTree>
    <p:extLst>
      <p:ext uri="{BB962C8B-B14F-4D97-AF65-F5344CB8AC3E}">
        <p14:creationId xmlns:p14="http://schemas.microsoft.com/office/powerpoint/2010/main" val="1145049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Hmmm! Very difficult to understand.</a:t>
            </a:r>
          </a:p>
          <a:p>
            <a:endParaRPr lang="en-US" dirty="0"/>
          </a:p>
          <a:p>
            <a:r>
              <a:rPr lang="en-US" dirty="0" smtClean="0"/>
              <a:t>By changing the color of some of nodes for the graph, the display criteria, or even simplifying the graph, we can improve our understanding of what the graph tells.</a:t>
            </a:r>
          </a:p>
          <a:p>
            <a:endParaRPr lang="en-US" dirty="0"/>
          </a:p>
          <a:p>
            <a:r>
              <a:rPr lang="en-US" dirty="0" smtClean="0"/>
              <a:t>You are going to experience this Class Project-1.</a:t>
            </a:r>
          </a:p>
          <a:p>
            <a:endParaRPr lang="en-US" dirty="0"/>
          </a:p>
        </p:txBody>
      </p:sp>
      <p:sp>
        <p:nvSpPr>
          <p:cNvPr id="4" name="Date Placeholder 3"/>
          <p:cNvSpPr>
            <a:spLocks noGrp="1"/>
          </p:cNvSpPr>
          <p:nvPr>
            <p:ph type="dt" idx="10"/>
          </p:nvPr>
        </p:nvSpPr>
        <p:spPr/>
        <p:txBody>
          <a:bodyPr/>
          <a:lstStyle/>
          <a:p>
            <a:pPr>
              <a:defRPr/>
            </a:pPr>
            <a:endParaRPr lang="en-US" altLang="en-US" dirty="0"/>
          </a:p>
        </p:txBody>
      </p:sp>
      <p:sp>
        <p:nvSpPr>
          <p:cNvPr id="5" name="Footer Placeholder 4"/>
          <p:cNvSpPr>
            <a:spLocks noGrp="1"/>
          </p:cNvSpPr>
          <p:nvPr>
            <p:ph type="ftr" sz="quarter" idx="11"/>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1F80CC45-1D09-4AE5-9228-CE0E3DC92064}" type="slidenum">
              <a:rPr lang="en-US" altLang="en-US" smtClean="0"/>
              <a:pPr>
                <a:defRPr/>
              </a:pPr>
              <a:t>29</a:t>
            </a:fld>
            <a:endParaRPr lang="en-US" altLang="en-US" dirty="0"/>
          </a:p>
        </p:txBody>
      </p:sp>
    </p:spTree>
    <p:extLst>
      <p:ext uri="{BB962C8B-B14F-4D97-AF65-F5344CB8AC3E}">
        <p14:creationId xmlns:p14="http://schemas.microsoft.com/office/powerpoint/2010/main" val="1552335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p:spPr>
        <p:txBody>
          <a:bodyPr/>
          <a:lstStyle/>
          <a:p>
            <a:r>
              <a:rPr lang="en-US" altLang="en-US" dirty="0" smtClean="0"/>
              <a:t> </a:t>
            </a:r>
            <a:r>
              <a:rPr lang="en-US" i="1" dirty="0" smtClean="0"/>
              <a:t>As </a:t>
            </a:r>
            <a:r>
              <a:rPr lang="en-US" i="1" dirty="0"/>
              <a:t>far as the laws of mathematics refer to reality, they are not certain; and as far as they are certain, they do not refer to reality. </a:t>
            </a:r>
            <a:endParaRPr lang="en-US" i="1" dirty="0" smtClean="0"/>
          </a:p>
          <a:p>
            <a:pPr marL="171450" indent="-171450">
              <a:buFontTx/>
              <a:buChar char="-"/>
            </a:pPr>
            <a:r>
              <a:rPr lang="en-US" altLang="en-US" dirty="0" smtClean="0"/>
              <a:t>Albert Einstein</a:t>
            </a:r>
          </a:p>
          <a:p>
            <a:pPr marL="171450" indent="-171450">
              <a:buFontTx/>
              <a:buChar char="-"/>
            </a:pPr>
            <a:endParaRPr lang="en-US" altLang="en-US" dirty="0"/>
          </a:p>
          <a:p>
            <a:r>
              <a:rPr lang="en-US" altLang="en-US" dirty="0" smtClean="0"/>
              <a:t>Was Einstein right or wrong?</a:t>
            </a:r>
          </a:p>
          <a:p>
            <a:r>
              <a:rPr lang="en-US" altLang="en-US" dirty="0" smtClean="0"/>
              <a:t>Applications of graph theory to real world problems have led to interesting discoveries and helped us to understand  complex situations.</a:t>
            </a:r>
          </a:p>
          <a:p>
            <a:endParaRPr lang="en-US" altLang="en-US" dirty="0"/>
          </a:p>
          <a:p>
            <a:r>
              <a:rPr lang="en-US" altLang="en-US" dirty="0" smtClean="0"/>
              <a:t>Routing algorithms for laying out electronic circuits on semiconductor chips rely heavily on applications of graph theory.</a:t>
            </a:r>
          </a:p>
          <a:p>
            <a:endParaRPr lang="en-US" altLang="en-US" dirty="0"/>
          </a:p>
          <a:p>
            <a:r>
              <a:rPr lang="en-US" altLang="en-US" dirty="0" smtClean="0"/>
              <a:t>Airline scheduling of routes almost on a daily basis is another example.</a:t>
            </a:r>
          </a:p>
          <a:p>
            <a:endParaRPr lang="en-US" altLang="en-US" dirty="0"/>
          </a:p>
          <a:p>
            <a:r>
              <a:rPr lang="en-US" altLang="en-US" dirty="0" smtClean="0"/>
              <a:t>Driving to the grocery store or some other destination is a simpler, but equally germane example.</a:t>
            </a:r>
            <a:endParaRPr lang="en-US" altLang="en-US" dirty="0"/>
          </a:p>
        </p:txBody>
      </p:sp>
      <p:sp>
        <p:nvSpPr>
          <p:cNvPr id="7172"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355FCA1-E65A-4176-9B3E-A3FB093BE778}" type="slidenum">
              <a:rPr lang="en-US" altLang="en-US" smtClean="0"/>
              <a:pPr/>
              <a:t>3</a:t>
            </a:fld>
            <a:endParaRPr lang="en-US" altLang="en-US" dirty="0" smtClean="0"/>
          </a:p>
        </p:txBody>
      </p:sp>
      <p:sp>
        <p:nvSpPr>
          <p:cNvPr id="2" name="Date Placeholder 1"/>
          <p:cNvSpPr>
            <a:spLocks noGrp="1"/>
          </p:cNvSpPr>
          <p:nvPr>
            <p:ph type="dt" idx="10"/>
          </p:nvPr>
        </p:nvSpPr>
        <p:spPr/>
        <p:txBody>
          <a:bodyPr/>
          <a:lstStyle/>
          <a:p>
            <a:pPr>
              <a:defRPr/>
            </a:pPr>
            <a:endParaRPr lang="en-US" altLang="en-US" dirty="0"/>
          </a:p>
        </p:txBody>
      </p:sp>
      <p:sp>
        <p:nvSpPr>
          <p:cNvPr id="3" name="Footer Placeholder 2"/>
          <p:cNvSpPr>
            <a:spLocks noGrp="1"/>
          </p:cNvSpPr>
          <p:nvPr>
            <p:ph type="ftr" sz="quarter" idx="11"/>
          </p:nvPr>
        </p:nvSpPr>
        <p:spPr/>
        <p:txBody>
          <a:bodyPr/>
          <a:lstStyle/>
          <a:p>
            <a:pPr>
              <a:defRPr/>
            </a:pPr>
            <a:endParaRPr lang="en-US" altLang="en-US" dirty="0"/>
          </a:p>
        </p:txBody>
      </p:sp>
    </p:spTree>
    <p:extLst>
      <p:ext uri="{BB962C8B-B14F-4D97-AF65-F5344CB8AC3E}">
        <p14:creationId xmlns:p14="http://schemas.microsoft.com/office/powerpoint/2010/main" val="3275857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 analytics often requires you to experiment with different criteria for visualization. </a:t>
            </a:r>
          </a:p>
          <a:p>
            <a:endParaRPr lang="en-US" dirty="0"/>
          </a:p>
          <a:p>
            <a:r>
              <a:rPr lang="en-US" dirty="0" smtClean="0"/>
              <a:t>Proper visualization depend son the types of questions you are asking of the data in order to understand it.</a:t>
            </a:r>
          </a:p>
          <a:p>
            <a:endParaRPr lang="en-US" dirty="0"/>
          </a:p>
          <a:p>
            <a:r>
              <a:rPr lang="en-US" dirty="0" smtClean="0"/>
              <a:t>In this particular study, the authors were trying to understand segregation in a particular community with respect to school attendance.</a:t>
            </a:r>
          </a:p>
          <a:p>
            <a:endParaRPr lang="en-US" dirty="0"/>
          </a:p>
          <a:p>
            <a:r>
              <a:rPr lang="en-US" dirty="0" smtClean="0"/>
              <a:t>It is important in graph analytics to determine what attributes are most important focus on them.</a:t>
            </a:r>
          </a:p>
          <a:p>
            <a:endParaRPr lang="en-US" dirty="0"/>
          </a:p>
          <a:p>
            <a:r>
              <a:rPr lang="en-US" dirty="0" smtClean="0"/>
              <a:t>But, you often need to experiment with different visualizations in order to determine what are the most important.</a:t>
            </a:r>
            <a:endParaRPr lang="en-US" dirty="0"/>
          </a:p>
        </p:txBody>
      </p:sp>
      <p:sp>
        <p:nvSpPr>
          <p:cNvPr id="4" name="Date Placeholder 3"/>
          <p:cNvSpPr>
            <a:spLocks noGrp="1"/>
          </p:cNvSpPr>
          <p:nvPr>
            <p:ph type="dt" idx="10"/>
          </p:nvPr>
        </p:nvSpPr>
        <p:spPr/>
        <p:txBody>
          <a:bodyPr/>
          <a:lstStyle/>
          <a:p>
            <a:pPr>
              <a:defRPr/>
            </a:pPr>
            <a:endParaRPr lang="en-US" altLang="en-US" dirty="0"/>
          </a:p>
        </p:txBody>
      </p:sp>
      <p:sp>
        <p:nvSpPr>
          <p:cNvPr id="5" name="Footer Placeholder 4"/>
          <p:cNvSpPr>
            <a:spLocks noGrp="1"/>
          </p:cNvSpPr>
          <p:nvPr>
            <p:ph type="ftr" sz="quarter" idx="11"/>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1F80CC45-1D09-4AE5-9228-CE0E3DC92064}" type="slidenum">
              <a:rPr lang="en-US" altLang="en-US" smtClean="0"/>
              <a:pPr>
                <a:defRPr/>
              </a:pPr>
              <a:t>30</a:t>
            </a:fld>
            <a:endParaRPr lang="en-US" altLang="en-US" dirty="0"/>
          </a:p>
        </p:txBody>
      </p:sp>
    </p:spTree>
    <p:extLst>
      <p:ext uri="{BB962C8B-B14F-4D97-AF65-F5344CB8AC3E}">
        <p14:creationId xmlns:p14="http://schemas.microsoft.com/office/powerpoint/2010/main" val="2935277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Symbolically trying to manipulate large graphs or networks is very difficult.</a:t>
            </a:r>
          </a:p>
          <a:p>
            <a:endParaRPr lang="en-US" dirty="0"/>
          </a:p>
          <a:p>
            <a:r>
              <a:rPr lang="en-US" dirty="0" smtClean="0"/>
              <a:t>Often, you can’t see all the nodes due to obscuration by other nodes and edges.</a:t>
            </a:r>
          </a:p>
          <a:p>
            <a:endParaRPr lang="en-US" dirty="0"/>
          </a:p>
          <a:p>
            <a:r>
              <a:rPr lang="en-US" dirty="0" smtClean="0"/>
              <a:t>Converting to a matrix representation makes the manipulation of the graph more tractable and opens up a new set of tools for matrix analysis.</a:t>
            </a:r>
            <a:endParaRPr lang="en-US" dirty="0"/>
          </a:p>
        </p:txBody>
      </p:sp>
      <p:sp>
        <p:nvSpPr>
          <p:cNvPr id="4" name="Date Placeholder 3"/>
          <p:cNvSpPr>
            <a:spLocks noGrp="1"/>
          </p:cNvSpPr>
          <p:nvPr>
            <p:ph type="dt" idx="10"/>
          </p:nvPr>
        </p:nvSpPr>
        <p:spPr/>
        <p:txBody>
          <a:bodyPr/>
          <a:lstStyle/>
          <a:p>
            <a:pPr>
              <a:defRPr/>
            </a:pPr>
            <a:endParaRPr lang="en-US" altLang="en-US" dirty="0"/>
          </a:p>
        </p:txBody>
      </p:sp>
      <p:sp>
        <p:nvSpPr>
          <p:cNvPr id="5" name="Footer Placeholder 4"/>
          <p:cNvSpPr>
            <a:spLocks noGrp="1"/>
          </p:cNvSpPr>
          <p:nvPr>
            <p:ph type="ftr" sz="quarter" idx="11"/>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1F80CC45-1D09-4AE5-9228-CE0E3DC92064}" type="slidenum">
              <a:rPr lang="en-US" altLang="en-US" smtClean="0"/>
              <a:pPr>
                <a:defRPr/>
              </a:pPr>
              <a:t>31</a:t>
            </a:fld>
            <a:endParaRPr lang="en-US" altLang="en-US" dirty="0"/>
          </a:p>
        </p:txBody>
      </p:sp>
    </p:spTree>
    <p:extLst>
      <p:ext uri="{BB962C8B-B14F-4D97-AF65-F5344CB8AC3E}">
        <p14:creationId xmlns:p14="http://schemas.microsoft.com/office/powerpoint/2010/main" val="3612465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86FD4B8-F2CB-4CFF-9348-DB4086B7AD08}" type="slidenum">
              <a:rPr lang="en-US" altLang="en-US" smtClean="0"/>
              <a:pPr>
                <a:defRPr/>
              </a:pPr>
              <a:t>32</a:t>
            </a:fld>
            <a:endParaRPr lang="en-US" altLang="en-US"/>
          </a:p>
        </p:txBody>
      </p:sp>
    </p:spTree>
    <p:extLst>
      <p:ext uri="{BB962C8B-B14F-4D97-AF65-F5344CB8AC3E}">
        <p14:creationId xmlns:p14="http://schemas.microsoft.com/office/powerpoint/2010/main" val="4064996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it is who you know (or who knows you) and not what you know!</a:t>
            </a:r>
          </a:p>
          <a:p>
            <a:endParaRPr lang="en-US" dirty="0"/>
          </a:p>
          <a:p>
            <a:r>
              <a:rPr lang="en-US" dirty="0" smtClean="0"/>
              <a:t>Ultimately, of course, your success will depend on what you know and how you perform.</a:t>
            </a:r>
          </a:p>
          <a:p>
            <a:endParaRPr lang="en-US" dirty="0"/>
          </a:p>
        </p:txBody>
      </p:sp>
      <p:sp>
        <p:nvSpPr>
          <p:cNvPr id="4" name="Date Placeholder 3"/>
          <p:cNvSpPr>
            <a:spLocks noGrp="1"/>
          </p:cNvSpPr>
          <p:nvPr>
            <p:ph type="dt" idx="10"/>
          </p:nvPr>
        </p:nvSpPr>
        <p:spPr/>
        <p:txBody>
          <a:bodyPr/>
          <a:lstStyle/>
          <a:p>
            <a:pPr>
              <a:defRPr/>
            </a:pPr>
            <a:endParaRPr lang="en-US" altLang="en-US" dirty="0"/>
          </a:p>
        </p:txBody>
      </p:sp>
      <p:sp>
        <p:nvSpPr>
          <p:cNvPr id="5" name="Footer Placeholder 4"/>
          <p:cNvSpPr>
            <a:spLocks noGrp="1"/>
          </p:cNvSpPr>
          <p:nvPr>
            <p:ph type="ftr" sz="quarter" idx="11"/>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1F80CC45-1D09-4AE5-9228-CE0E3DC92064}" type="slidenum">
              <a:rPr lang="en-US" altLang="en-US" smtClean="0"/>
              <a:pPr>
                <a:defRPr/>
              </a:pPr>
              <a:t>33</a:t>
            </a:fld>
            <a:endParaRPr lang="en-US" altLang="en-US" dirty="0"/>
          </a:p>
        </p:txBody>
      </p:sp>
    </p:spTree>
    <p:extLst>
      <p:ext uri="{BB962C8B-B14F-4D97-AF65-F5344CB8AC3E}">
        <p14:creationId xmlns:p14="http://schemas.microsoft.com/office/powerpoint/2010/main" val="1091517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mentioned Reachability – how can I get from one place to another.</a:t>
            </a:r>
          </a:p>
          <a:p>
            <a:endParaRPr lang="en-US" dirty="0"/>
          </a:p>
          <a:p>
            <a:r>
              <a:rPr lang="en-US" dirty="0" smtClean="0"/>
              <a:t>If you have been to London, you get almost anywhere on the Tube (“Mind the Gap”) by train, bus, and foot. You really do not need a car.</a:t>
            </a:r>
          </a:p>
          <a:p>
            <a:endParaRPr lang="en-US" dirty="0"/>
          </a:p>
          <a:p>
            <a:r>
              <a:rPr lang="en-US" dirty="0" smtClean="0"/>
              <a:t>Of course, you always have to check to see which Tube lines are closed on the weekends and find alternate routes.</a:t>
            </a:r>
          </a:p>
          <a:p>
            <a:endParaRPr lang="en-US" dirty="0"/>
          </a:p>
          <a:p>
            <a:r>
              <a:rPr lang="en-US" dirty="0" smtClean="0"/>
              <a:t>Indeed, my daughter tells me that you can walk across London proper from North to South in about 90 minutes (some of us take longer).</a:t>
            </a:r>
            <a:endParaRPr lang="en-US" dirty="0"/>
          </a:p>
        </p:txBody>
      </p:sp>
      <p:sp>
        <p:nvSpPr>
          <p:cNvPr id="4" name="Date Placeholder 3"/>
          <p:cNvSpPr>
            <a:spLocks noGrp="1"/>
          </p:cNvSpPr>
          <p:nvPr>
            <p:ph type="dt" idx="10"/>
          </p:nvPr>
        </p:nvSpPr>
        <p:spPr/>
        <p:txBody>
          <a:bodyPr/>
          <a:lstStyle/>
          <a:p>
            <a:pPr>
              <a:defRPr/>
            </a:pPr>
            <a:endParaRPr lang="en-US" altLang="en-US" dirty="0"/>
          </a:p>
        </p:txBody>
      </p:sp>
      <p:sp>
        <p:nvSpPr>
          <p:cNvPr id="5" name="Footer Placeholder 4"/>
          <p:cNvSpPr>
            <a:spLocks noGrp="1"/>
          </p:cNvSpPr>
          <p:nvPr>
            <p:ph type="ftr" sz="quarter" idx="11"/>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1F80CC45-1D09-4AE5-9228-CE0E3DC92064}" type="slidenum">
              <a:rPr lang="en-US" altLang="en-US" smtClean="0"/>
              <a:pPr>
                <a:defRPr/>
              </a:pPr>
              <a:t>34</a:t>
            </a:fld>
            <a:endParaRPr lang="en-US" altLang="en-US" dirty="0"/>
          </a:p>
        </p:txBody>
      </p:sp>
    </p:spTree>
    <p:extLst>
      <p:ext uri="{BB962C8B-B14F-4D97-AF65-F5344CB8AC3E}">
        <p14:creationId xmlns:p14="http://schemas.microsoft.com/office/powerpoint/2010/main" val="4482870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86FD4B8-F2CB-4CFF-9348-DB4086B7AD08}" type="slidenum">
              <a:rPr lang="en-US" altLang="en-US" smtClean="0"/>
              <a:pPr>
                <a:defRPr/>
              </a:pPr>
              <a:t>35</a:t>
            </a:fld>
            <a:endParaRPr lang="en-US" altLang="en-US"/>
          </a:p>
        </p:txBody>
      </p:sp>
    </p:spTree>
    <p:extLst>
      <p:ext uri="{BB962C8B-B14F-4D97-AF65-F5344CB8AC3E}">
        <p14:creationId xmlns:p14="http://schemas.microsoft.com/office/powerpoint/2010/main" val="26647496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F80CC45-1D09-4AE5-9228-CE0E3DC92064}" type="slidenum">
              <a:rPr lang="en-US" altLang="en-US" smtClean="0"/>
              <a:pPr>
                <a:defRPr/>
              </a:pPr>
              <a:t>36</a:t>
            </a:fld>
            <a:endParaRPr lang="en-US" altLang="en-US" dirty="0"/>
          </a:p>
        </p:txBody>
      </p:sp>
      <p:sp>
        <p:nvSpPr>
          <p:cNvPr id="5" name="Date Placeholder 4"/>
          <p:cNvSpPr>
            <a:spLocks noGrp="1"/>
          </p:cNvSpPr>
          <p:nvPr>
            <p:ph type="dt" idx="11"/>
          </p:nvPr>
        </p:nvSpPr>
        <p:spPr/>
        <p:txBody>
          <a:bodyPr/>
          <a:lstStyle/>
          <a:p>
            <a:pPr>
              <a:defRPr/>
            </a:pPr>
            <a:endParaRPr lang="en-US" altLang="en-US" dirty="0"/>
          </a:p>
        </p:txBody>
      </p:sp>
      <p:sp>
        <p:nvSpPr>
          <p:cNvPr id="6" name="Footer Placeholder 5"/>
          <p:cNvSpPr>
            <a:spLocks noGrp="1"/>
          </p:cNvSpPr>
          <p:nvPr>
            <p:ph type="ftr" sz="quarter" idx="12"/>
          </p:nvPr>
        </p:nvSpPr>
        <p:spPr/>
        <p:txBody>
          <a:bodyPr/>
          <a:lstStyle/>
          <a:p>
            <a:pPr>
              <a:defRPr/>
            </a:pPr>
            <a:endParaRPr lang="en-US" altLang="en-US" dirty="0"/>
          </a:p>
        </p:txBody>
      </p:sp>
    </p:spTree>
    <p:extLst>
      <p:ext uri="{BB962C8B-B14F-4D97-AF65-F5344CB8AC3E}">
        <p14:creationId xmlns:p14="http://schemas.microsoft.com/office/powerpoint/2010/main" val="40864493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86FD4B8-F2CB-4CFF-9348-DB4086B7AD08}" type="slidenum">
              <a:rPr lang="en-US" altLang="en-US" smtClean="0"/>
              <a:pPr>
                <a:defRPr/>
              </a:pPr>
              <a:t>37</a:t>
            </a:fld>
            <a:endParaRPr lang="en-US" altLang="en-US"/>
          </a:p>
        </p:txBody>
      </p:sp>
    </p:spTree>
    <p:extLst>
      <p:ext uri="{BB962C8B-B14F-4D97-AF65-F5344CB8AC3E}">
        <p14:creationId xmlns:p14="http://schemas.microsoft.com/office/powerpoint/2010/main" val="1031050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F36C95C-BE12-4079-AA62-FE00C860F1E4}" type="slidenum">
              <a:rPr lang="en-US" altLang="en-US" smtClean="0"/>
              <a:pPr/>
              <a:t>38</a:t>
            </a:fld>
            <a:endParaRPr lang="en-US" altLang="en-US"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2114165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86FD4B8-F2CB-4CFF-9348-DB4086B7AD08}" type="slidenum">
              <a:rPr lang="en-US" altLang="en-US" smtClean="0"/>
              <a:pPr>
                <a:defRPr/>
              </a:pPr>
              <a:t>39</a:t>
            </a:fld>
            <a:endParaRPr lang="en-US" altLang="en-US"/>
          </a:p>
        </p:txBody>
      </p:sp>
    </p:spTree>
    <p:extLst>
      <p:ext uri="{BB962C8B-B14F-4D97-AF65-F5344CB8AC3E}">
        <p14:creationId xmlns:p14="http://schemas.microsoft.com/office/powerpoint/2010/main" val="509483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memes.</a:t>
            </a:r>
          </a:p>
          <a:p>
            <a:endParaRPr lang="en-US" dirty="0"/>
          </a:p>
          <a:p>
            <a:r>
              <a:rPr lang="en-US" dirty="0" smtClean="0"/>
              <a:t>A </a:t>
            </a:r>
            <a:r>
              <a:rPr lang="en-US" i="1" dirty="0" smtClean="0"/>
              <a:t>meme</a:t>
            </a:r>
            <a:r>
              <a:rPr lang="en-US" dirty="0" smtClean="0"/>
              <a:t> is the smallest unit of information that can be transmitted through the Internet. It may be a phrase, an image, a audio wave sequence, etc. The definition depends on who is  transmitting and receiving it.</a:t>
            </a:r>
          </a:p>
          <a:p>
            <a:r>
              <a:rPr lang="en-US" dirty="0" smtClean="0"/>
              <a:t>Memes have high-level contexts that assist in their interpretation. A picture of a tall, triangular metal lattice structure and the location of Paris, France suggest what?</a:t>
            </a:r>
          </a:p>
          <a:p>
            <a:endParaRPr lang="en-US" dirty="0"/>
          </a:p>
          <a:p>
            <a:r>
              <a:rPr lang="en-US" dirty="0" smtClean="0"/>
              <a:t>Note: A meme is not a bit or a character as in Shannon’s communications theory which refer to data.</a:t>
            </a:r>
            <a:endParaRPr lang="en-US" dirty="0"/>
          </a:p>
          <a:p>
            <a:r>
              <a:rPr lang="en-US" b="1" dirty="0"/>
              <a:t>Shannon–Weaver model of </a:t>
            </a:r>
            <a:r>
              <a:rPr lang="en-US" b="1" dirty="0" smtClean="0"/>
              <a:t>communication: </a:t>
            </a:r>
            <a:r>
              <a:rPr lang="en-US" dirty="0"/>
              <a:t>an integrated model of the concepts of </a:t>
            </a:r>
            <a:r>
              <a:rPr lang="en-US" dirty="0">
                <a:hlinkClick r:id="rId3" tooltip="Information theory"/>
              </a:rPr>
              <a:t>information source</a:t>
            </a:r>
            <a:r>
              <a:rPr lang="en-US" dirty="0"/>
              <a:t>, </a:t>
            </a:r>
            <a:r>
              <a:rPr lang="en-US" dirty="0">
                <a:hlinkClick r:id="rId4" tooltip="Message"/>
              </a:rPr>
              <a:t>message</a:t>
            </a:r>
            <a:r>
              <a:rPr lang="en-US" dirty="0"/>
              <a:t>, </a:t>
            </a:r>
            <a:r>
              <a:rPr lang="en-US" dirty="0">
                <a:hlinkClick r:id="rId5" tooltip="Transmission (telecommunications)"/>
              </a:rPr>
              <a:t>transmitter</a:t>
            </a:r>
            <a:r>
              <a:rPr lang="en-US" dirty="0"/>
              <a:t>, </a:t>
            </a:r>
            <a:r>
              <a:rPr lang="en-US" dirty="0">
                <a:hlinkClick r:id="rId6" tooltip="Signal (electrical engineering)"/>
              </a:rPr>
              <a:t>signal</a:t>
            </a:r>
            <a:r>
              <a:rPr lang="en-US" dirty="0"/>
              <a:t>, </a:t>
            </a:r>
            <a:r>
              <a:rPr lang="en-US" dirty="0">
                <a:hlinkClick r:id="rId7" tooltip="Communication channel"/>
              </a:rPr>
              <a:t>channel</a:t>
            </a:r>
            <a:r>
              <a:rPr lang="en-US" dirty="0"/>
              <a:t>, </a:t>
            </a:r>
            <a:r>
              <a:rPr lang="en-US" dirty="0">
                <a:hlinkClick r:id="rId8" tooltip="Signal noise"/>
              </a:rPr>
              <a:t>noise</a:t>
            </a:r>
            <a:r>
              <a:rPr lang="en-US" dirty="0"/>
              <a:t>, </a:t>
            </a:r>
            <a:r>
              <a:rPr lang="en-US" dirty="0">
                <a:hlinkClick r:id="rId9" tooltip="Receiver (information theory)"/>
              </a:rPr>
              <a:t>receiver</a:t>
            </a:r>
            <a:r>
              <a:rPr lang="en-US" dirty="0"/>
              <a:t>, information destination, probability of error, </a:t>
            </a:r>
            <a:r>
              <a:rPr lang="en-US" dirty="0">
                <a:hlinkClick r:id="rId10" tooltip="Encoding"/>
              </a:rPr>
              <a:t>encoding</a:t>
            </a:r>
            <a:r>
              <a:rPr lang="en-US" dirty="0"/>
              <a:t>, </a:t>
            </a:r>
            <a:r>
              <a:rPr lang="en-US" dirty="0">
                <a:hlinkClick r:id="rId11" tooltip="Code"/>
              </a:rPr>
              <a:t>decoding</a:t>
            </a:r>
            <a:r>
              <a:rPr lang="en-US" dirty="0"/>
              <a:t>, </a:t>
            </a:r>
            <a:r>
              <a:rPr lang="en-US" dirty="0">
                <a:hlinkClick r:id="rId12" tooltip="Information theory"/>
              </a:rPr>
              <a:t>information rate</a:t>
            </a:r>
            <a:r>
              <a:rPr lang="en-US" dirty="0"/>
              <a:t>, </a:t>
            </a:r>
            <a:r>
              <a:rPr lang="en-US" dirty="0">
                <a:hlinkClick r:id="rId13" tooltip="Channel capacity"/>
              </a:rPr>
              <a:t>channel capacity</a:t>
            </a:r>
            <a:r>
              <a:rPr lang="en-US" dirty="0"/>
              <a:t>, etc. </a:t>
            </a:r>
            <a:r>
              <a:rPr lang="en-US" dirty="0" smtClean="0"/>
              <a:t>All this is physical/electronic.</a:t>
            </a:r>
          </a:p>
          <a:p>
            <a:endParaRPr lang="en-US" dirty="0" smtClean="0"/>
          </a:p>
          <a:p>
            <a:r>
              <a:rPr lang="en-US" dirty="0" smtClean="0"/>
              <a:t>So, tracing routes for how information is transmitted is an important application of graph analytics. The “Invisible College” problem is another.</a:t>
            </a:r>
            <a:endParaRPr lang="en-US" dirty="0"/>
          </a:p>
        </p:txBody>
      </p:sp>
      <p:sp>
        <p:nvSpPr>
          <p:cNvPr id="4" name="Date Placeholder 3"/>
          <p:cNvSpPr>
            <a:spLocks noGrp="1"/>
          </p:cNvSpPr>
          <p:nvPr>
            <p:ph type="dt" idx="10"/>
          </p:nvPr>
        </p:nvSpPr>
        <p:spPr/>
        <p:txBody>
          <a:bodyPr/>
          <a:lstStyle/>
          <a:p>
            <a:pPr>
              <a:defRPr/>
            </a:pPr>
            <a:endParaRPr lang="en-US" altLang="en-US" dirty="0"/>
          </a:p>
        </p:txBody>
      </p:sp>
      <p:sp>
        <p:nvSpPr>
          <p:cNvPr id="5" name="Footer Placeholder 4"/>
          <p:cNvSpPr>
            <a:spLocks noGrp="1"/>
          </p:cNvSpPr>
          <p:nvPr>
            <p:ph type="ftr" sz="quarter" idx="11"/>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1F80CC45-1D09-4AE5-9228-CE0E3DC92064}" type="slidenum">
              <a:rPr lang="en-US" altLang="en-US" smtClean="0"/>
              <a:pPr>
                <a:defRPr/>
              </a:pPr>
              <a:t>4</a:t>
            </a:fld>
            <a:endParaRPr lang="en-US" altLang="en-US" dirty="0"/>
          </a:p>
        </p:txBody>
      </p:sp>
    </p:spTree>
    <p:extLst>
      <p:ext uri="{BB962C8B-B14F-4D97-AF65-F5344CB8AC3E}">
        <p14:creationId xmlns:p14="http://schemas.microsoft.com/office/powerpoint/2010/main" val="267344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0EC03CC-CC65-4FDB-A285-386BA066B802}" type="slidenum">
              <a:rPr lang="en-US" altLang="en-US" smtClean="0"/>
              <a:pPr/>
              <a:t>40</a:t>
            </a:fld>
            <a:endParaRPr lang="en-US" altLang="en-US" smtClean="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8667962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6737677-965D-4D69-BCA6-24AC2216DBB7}" type="slidenum">
              <a:rPr lang="en-US" altLang="en-US" smtClean="0"/>
              <a:pPr/>
              <a:t>41</a:t>
            </a:fld>
            <a:endParaRPr lang="en-US" altLang="en-US"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804005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D65262-50A6-4F80-843E-06FFEBB2A942}" type="slidenum">
              <a:rPr lang="en-US" altLang="en-US" smtClean="0"/>
              <a:pPr/>
              <a:t>42</a:t>
            </a:fld>
            <a:endParaRPr lang="en-US" altLang="en-US" smtClean="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8340498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D731E02-2D6C-4976-8CEE-4A30B5962DA6}" type="slidenum">
              <a:rPr lang="en-US" altLang="en-US" smtClean="0"/>
              <a:pPr/>
              <a:t>43</a:t>
            </a:fld>
            <a:endParaRPr lang="en-US" altLang="en-US" smtClean="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4302331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BC7FA95-E692-44A7-992D-C43C086223F9}" type="slidenum">
              <a:rPr lang="en-US" altLang="en-US" smtClean="0"/>
              <a:pPr/>
              <a:t>57</a:t>
            </a:fld>
            <a:endParaRPr lang="en-US" altLang="en-US" smtClean="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1967820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778B090-B356-4274-83B3-79EC462300A8}" type="slidenum">
              <a:rPr lang="en-US" altLang="en-US" smtClean="0"/>
              <a:pPr/>
              <a:t>59</a:t>
            </a:fld>
            <a:endParaRPr lang="en-US" altLang="en-US" smtClean="0"/>
          </a:p>
        </p:txBody>
      </p:sp>
      <p:sp>
        <p:nvSpPr>
          <p:cNvPr id="65539" name="Rectangle 2"/>
          <p:cNvSpPr>
            <a:spLocks noGrp="1" noRot="1" noChangeAspect="1" noChangeArrowheads="1" noTextEdit="1"/>
          </p:cNvSpPr>
          <p:nvPr>
            <p:ph type="sldImg"/>
          </p:nvPr>
        </p:nvSpPr>
        <p:spPr>
          <a:xfrm>
            <a:off x="1257300" y="720725"/>
            <a:ext cx="4800600" cy="3600450"/>
          </a:xfrm>
          <a:solidFill>
            <a:srgbClr val="FFFFFF"/>
          </a:solidFill>
          <a:ln/>
        </p:spPr>
      </p:sp>
      <p:sp>
        <p:nvSpPr>
          <p:cNvPr id="65540" name="Rectangle 3"/>
          <p:cNvSpPr>
            <a:spLocks noGrp="1" noChangeArrowheads="1"/>
          </p:cNvSpPr>
          <p:nvPr>
            <p:ph type="body" idx="1"/>
          </p:nvPr>
        </p:nvSpPr>
        <p:spPr>
          <a:xfrm>
            <a:off x="731838" y="4560888"/>
            <a:ext cx="5851525" cy="4319587"/>
          </a:xfrm>
          <a:solidFill>
            <a:srgbClr val="FFFFFF"/>
          </a:solidFill>
          <a:ln>
            <a:solidFill>
              <a:srgbClr val="000000"/>
            </a:solidFill>
            <a:miter lim="800000"/>
            <a:headEnd/>
            <a:tailEnd/>
          </a:ln>
        </p:spPr>
        <p:txBody>
          <a:bodyPr lIns="96661" tIns="48331" rIns="96661" bIns="48331"/>
          <a:lstStyle/>
          <a:p>
            <a:endParaRPr lang="en-US" altLang="en-US" smtClean="0"/>
          </a:p>
        </p:txBody>
      </p:sp>
    </p:spTree>
    <p:extLst>
      <p:ext uri="{BB962C8B-B14F-4D97-AF65-F5344CB8AC3E}">
        <p14:creationId xmlns:p14="http://schemas.microsoft.com/office/powerpoint/2010/main" val="38240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Edges are often assigned weights to indicate the strength of connection, to indicate distance or time, to indicate degree of influence, or other properties.</a:t>
            </a:r>
          </a:p>
          <a:p>
            <a:endParaRPr lang="en-US" dirty="0"/>
          </a:p>
          <a:p>
            <a:r>
              <a:rPr lang="en-US" dirty="0" smtClean="0"/>
              <a:t>For example, in SNA, an edge may be labeled with a relationship.</a:t>
            </a:r>
          </a:p>
          <a:p>
            <a:r>
              <a:rPr lang="en-US" dirty="0" smtClean="0"/>
              <a:t>John “loves” Mary. But, there may be many relationships between “John” and “Mary”.</a:t>
            </a:r>
          </a:p>
          <a:p>
            <a:endParaRPr lang="en-US" dirty="0"/>
          </a:p>
          <a:p>
            <a:r>
              <a:rPr lang="en-US" dirty="0" smtClean="0"/>
              <a:t>Meshes are graphs/networks with many edges connecting two nodes and appropriately labeled to distinguish the edges.</a:t>
            </a:r>
          </a:p>
          <a:p>
            <a:endParaRPr lang="en-US" dirty="0"/>
          </a:p>
          <a:p>
            <a:r>
              <a:rPr lang="en-US" dirty="0" smtClean="0"/>
              <a:t>Suppose, “John is married to Mary”</a:t>
            </a:r>
          </a:p>
          <a:p>
            <a:r>
              <a:rPr lang="en-US" dirty="0" smtClean="0"/>
              <a:t>Two questions could be asked:</a:t>
            </a:r>
          </a:p>
          <a:p>
            <a:pPr marL="228600" indent="-228600">
              <a:buAutoNum type="arabicPeriod"/>
            </a:pPr>
            <a:r>
              <a:rPr lang="en-US" dirty="0" smtClean="0"/>
              <a:t>Who does John love?</a:t>
            </a:r>
          </a:p>
          <a:p>
            <a:pPr marL="228600" indent="-228600">
              <a:buAutoNum type="arabicPeriod"/>
            </a:pPr>
            <a:r>
              <a:rPr lang="en-US" dirty="0" smtClean="0"/>
              <a:t>Who is John married to?</a:t>
            </a:r>
          </a:p>
          <a:p>
            <a:pPr marL="228600" indent="-228600">
              <a:buAutoNum type="arabicPeriod"/>
            </a:pPr>
            <a:endParaRPr lang="en-US" dirty="0" smtClean="0"/>
          </a:p>
          <a:p>
            <a:r>
              <a:rPr lang="en-US" dirty="0" smtClean="0"/>
              <a:t>We’ll see more of this later when we discuss Conceptual Modeling and Conceptual Graphs.</a:t>
            </a:r>
            <a:endParaRPr lang="en-US" dirty="0"/>
          </a:p>
        </p:txBody>
      </p:sp>
      <p:sp>
        <p:nvSpPr>
          <p:cNvPr id="4" name="Date Placeholder 3"/>
          <p:cNvSpPr>
            <a:spLocks noGrp="1"/>
          </p:cNvSpPr>
          <p:nvPr>
            <p:ph type="dt" idx="10"/>
          </p:nvPr>
        </p:nvSpPr>
        <p:spPr/>
        <p:txBody>
          <a:bodyPr/>
          <a:lstStyle/>
          <a:p>
            <a:pPr>
              <a:defRPr/>
            </a:pPr>
            <a:endParaRPr lang="en-US" altLang="en-US" dirty="0"/>
          </a:p>
        </p:txBody>
      </p:sp>
      <p:sp>
        <p:nvSpPr>
          <p:cNvPr id="5" name="Footer Placeholder 4"/>
          <p:cNvSpPr>
            <a:spLocks noGrp="1"/>
          </p:cNvSpPr>
          <p:nvPr>
            <p:ph type="ftr" sz="quarter" idx="11"/>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1F80CC45-1D09-4AE5-9228-CE0E3DC92064}" type="slidenum">
              <a:rPr lang="en-US" altLang="en-US" smtClean="0"/>
              <a:pPr>
                <a:defRPr/>
              </a:pPr>
              <a:t>5</a:t>
            </a:fld>
            <a:endParaRPr lang="en-US" altLang="en-US" dirty="0"/>
          </a:p>
        </p:txBody>
      </p:sp>
    </p:spTree>
    <p:extLst>
      <p:ext uri="{BB962C8B-B14F-4D97-AF65-F5344CB8AC3E}">
        <p14:creationId xmlns:p14="http://schemas.microsoft.com/office/powerpoint/2010/main" val="1709933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the number of nodes and edges increases, the number of paths between any two nodes, except for those adjacent to each other, will increase. </a:t>
            </a:r>
          </a:p>
          <a:p>
            <a:endParaRPr lang="en-US" dirty="0"/>
          </a:p>
          <a:p>
            <a:r>
              <a:rPr lang="en-US" dirty="0" smtClean="0"/>
              <a:t>Node V is connected to nodes U, X, W. These are called the </a:t>
            </a:r>
            <a:r>
              <a:rPr lang="en-US" i="1" dirty="0" smtClean="0"/>
              <a:t>nearest neighbors</a:t>
            </a:r>
            <a:r>
              <a:rPr lang="en-US" dirty="0" smtClean="0"/>
              <a:t> of V. Sometimes the 1-Neigbors because they are one hop away.</a:t>
            </a:r>
            <a:endParaRPr lang="en-US" dirty="0"/>
          </a:p>
          <a:p>
            <a:r>
              <a:rPr lang="en-US" dirty="0" smtClean="0"/>
              <a:t>Nodes Z and Y are 2-neighbors of V</a:t>
            </a:r>
          </a:p>
          <a:p>
            <a:endParaRPr lang="en-US" dirty="0"/>
          </a:p>
          <a:p>
            <a:r>
              <a:rPr lang="en-US" dirty="0" smtClean="0"/>
              <a:t>Node Z is said to be </a:t>
            </a:r>
            <a:r>
              <a:rPr lang="en-US" i="1" dirty="0" smtClean="0"/>
              <a:t>reachable</a:t>
            </a:r>
            <a:r>
              <a:rPr lang="en-US" dirty="0" smtClean="0"/>
              <a:t> from Node V by the path VXZ, the path VWXZ, the path VWYXZ, and the path VUWYXZ.</a:t>
            </a:r>
          </a:p>
          <a:p>
            <a:endParaRPr lang="en-US" dirty="0"/>
          </a:p>
          <a:p>
            <a:r>
              <a:rPr lang="en-US" dirty="0" smtClean="0"/>
              <a:t>VXZ is the shortest path between V and Z.</a:t>
            </a:r>
          </a:p>
          <a:p>
            <a:endParaRPr lang="en-US" dirty="0" smtClean="0"/>
          </a:p>
          <a:p>
            <a:r>
              <a:rPr lang="en-US" dirty="0" smtClean="0"/>
              <a:t>Reachability is useful in </a:t>
            </a:r>
            <a:r>
              <a:rPr lang="en-US" dirty="0"/>
              <a:t>c</a:t>
            </a:r>
            <a:r>
              <a:rPr lang="en-US" dirty="0" smtClean="0"/>
              <a:t>ompilers when analyzing and optimizing program code.</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F80CC45-1D09-4AE5-9228-CE0E3DC92064}" type="slidenum">
              <a:rPr lang="en-US" altLang="en-US" smtClean="0"/>
              <a:pPr>
                <a:defRPr/>
              </a:pPr>
              <a:t>6</a:t>
            </a:fld>
            <a:endParaRPr lang="en-US" altLang="en-US" dirty="0"/>
          </a:p>
        </p:txBody>
      </p:sp>
      <p:sp>
        <p:nvSpPr>
          <p:cNvPr id="5" name="Date Placeholder 4"/>
          <p:cNvSpPr>
            <a:spLocks noGrp="1"/>
          </p:cNvSpPr>
          <p:nvPr>
            <p:ph type="dt" idx="11"/>
          </p:nvPr>
        </p:nvSpPr>
        <p:spPr/>
        <p:txBody>
          <a:bodyPr/>
          <a:lstStyle/>
          <a:p>
            <a:pPr>
              <a:defRPr/>
            </a:pPr>
            <a:endParaRPr lang="en-US" altLang="en-US" dirty="0"/>
          </a:p>
        </p:txBody>
      </p:sp>
      <p:sp>
        <p:nvSpPr>
          <p:cNvPr id="6" name="Footer Placeholder 5"/>
          <p:cNvSpPr>
            <a:spLocks noGrp="1"/>
          </p:cNvSpPr>
          <p:nvPr>
            <p:ph type="ftr" sz="quarter" idx="12"/>
          </p:nvPr>
        </p:nvSpPr>
        <p:spPr/>
        <p:txBody>
          <a:bodyPr/>
          <a:lstStyle/>
          <a:p>
            <a:pPr>
              <a:defRPr/>
            </a:pPr>
            <a:endParaRPr lang="en-US" altLang="en-US" dirty="0"/>
          </a:p>
        </p:txBody>
      </p:sp>
    </p:spTree>
    <p:extLst>
      <p:ext uri="{BB962C8B-B14F-4D97-AF65-F5344CB8AC3E}">
        <p14:creationId xmlns:p14="http://schemas.microsoft.com/office/powerpoint/2010/main" val="73888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Cycles (or Loops) are a problem in graph analytics because they can lead to infinitely running algorithms. </a:t>
            </a:r>
          </a:p>
          <a:p>
            <a:endParaRPr lang="en-US" dirty="0"/>
          </a:p>
          <a:p>
            <a:r>
              <a:rPr lang="en-US" dirty="0" smtClean="0"/>
              <a:t>For certain applications, we want to eliminate cycles, which we can do by simplifying graphs. For example, in route planning.</a:t>
            </a:r>
          </a:p>
          <a:p>
            <a:r>
              <a:rPr lang="en-US" dirty="0" smtClean="0"/>
              <a:t>In Compilers, when we generate flow graphs, for/do/while loops are treated as cycle in the flow graph.</a:t>
            </a:r>
          </a:p>
          <a:p>
            <a:endParaRPr lang="en-US" dirty="0" smtClean="0"/>
          </a:p>
          <a:p>
            <a:r>
              <a:rPr lang="en-US" dirty="0" smtClean="0"/>
              <a:t>Recursive algorithms also are modeled as loops.</a:t>
            </a:r>
          </a:p>
          <a:p>
            <a:endParaRPr lang="en-US" dirty="0" smtClean="0"/>
          </a:p>
          <a:p>
            <a:r>
              <a:rPr lang="en-US" dirty="0" smtClean="0"/>
              <a:t>Note: Recursive algorithms do not have to have functions that call themselves directly, but can have sequence of functions which eventually recurse back to the originating function.</a:t>
            </a:r>
          </a:p>
          <a:p>
            <a:endParaRPr lang="en-US" dirty="0"/>
          </a:p>
          <a:p>
            <a:r>
              <a:rPr lang="en-US" dirty="0" smtClean="0"/>
              <a:t>So, VWYXV might be a recursive algorithm, which at termination calls Z.</a:t>
            </a:r>
            <a:endParaRPr lang="en-US" dirty="0"/>
          </a:p>
          <a:p>
            <a:endParaRPr lang="en-US" dirty="0"/>
          </a:p>
        </p:txBody>
      </p:sp>
      <p:sp>
        <p:nvSpPr>
          <p:cNvPr id="4" name="Date Placeholder 3"/>
          <p:cNvSpPr>
            <a:spLocks noGrp="1"/>
          </p:cNvSpPr>
          <p:nvPr>
            <p:ph type="dt" idx="10"/>
          </p:nvPr>
        </p:nvSpPr>
        <p:spPr/>
        <p:txBody>
          <a:bodyPr/>
          <a:lstStyle/>
          <a:p>
            <a:pPr>
              <a:defRPr/>
            </a:pPr>
            <a:endParaRPr lang="en-US" altLang="en-US" dirty="0"/>
          </a:p>
        </p:txBody>
      </p:sp>
      <p:sp>
        <p:nvSpPr>
          <p:cNvPr id="5" name="Footer Placeholder 4"/>
          <p:cNvSpPr>
            <a:spLocks noGrp="1"/>
          </p:cNvSpPr>
          <p:nvPr>
            <p:ph type="ftr" sz="quarter" idx="11"/>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1F80CC45-1D09-4AE5-9228-CE0E3DC92064}" type="slidenum">
              <a:rPr lang="en-US" altLang="en-US" smtClean="0"/>
              <a:pPr>
                <a:defRPr/>
              </a:pPr>
              <a:t>7</a:t>
            </a:fld>
            <a:endParaRPr lang="en-US" altLang="en-US" dirty="0"/>
          </a:p>
        </p:txBody>
      </p:sp>
    </p:spTree>
    <p:extLst>
      <p:ext uri="{BB962C8B-B14F-4D97-AF65-F5344CB8AC3E}">
        <p14:creationId xmlns:p14="http://schemas.microsoft.com/office/powerpoint/2010/main" val="1359691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Cliques are a social phenomenon in the real world.</a:t>
            </a:r>
          </a:p>
          <a:p>
            <a:r>
              <a:rPr lang="en-US" dirty="0" smtClean="0"/>
              <a:t>And, are the subject of focused study in many social science domains.</a:t>
            </a:r>
          </a:p>
          <a:p>
            <a:r>
              <a:rPr lang="en-US" dirty="0" smtClean="0"/>
              <a:t>In politics, in PTAs, in local neighborhoods – some people are in and some are out.</a:t>
            </a:r>
          </a:p>
          <a:p>
            <a:endParaRPr lang="en-US" dirty="0"/>
          </a:p>
          <a:p>
            <a:r>
              <a:rPr lang="en-US" dirty="0" smtClean="0"/>
              <a:t>Did you belong to a clique in High School?</a:t>
            </a:r>
          </a:p>
          <a:p>
            <a:r>
              <a:rPr lang="en-US" dirty="0" smtClean="0"/>
              <a:t>Do you belong to a social clique?</a:t>
            </a:r>
          </a:p>
          <a:p>
            <a:r>
              <a:rPr lang="en-US" dirty="0" smtClean="0"/>
              <a:t>These can be formal or informal.</a:t>
            </a:r>
          </a:p>
          <a:p>
            <a:endParaRPr lang="en-US" dirty="0"/>
          </a:p>
          <a:p>
            <a:r>
              <a:rPr lang="en-US" dirty="0" smtClean="0"/>
              <a:t>Good topic for a term paper:</a:t>
            </a:r>
          </a:p>
          <a:p>
            <a:pPr marL="228600" indent="-228600">
              <a:buAutoNum type="arabicPeriod"/>
            </a:pPr>
            <a:r>
              <a:rPr lang="en-US" dirty="0" smtClean="0"/>
              <a:t>How to identify a clique in a graph.</a:t>
            </a:r>
          </a:p>
          <a:p>
            <a:pPr marL="228600" indent="-228600">
              <a:buAutoNum type="arabicPeriod"/>
            </a:pPr>
            <a:r>
              <a:rPr lang="en-US" dirty="0" smtClean="0"/>
              <a:t>Are useful in thinking about fault-tolerant computing.</a:t>
            </a:r>
          </a:p>
          <a:p>
            <a:pPr marL="228600" indent="-228600">
              <a:buAutoNum type="arabicPeriod"/>
            </a:pPr>
            <a:r>
              <a:rPr lang="en-US" dirty="0" smtClean="0"/>
              <a:t>Are useful in partitioning large parallel processor configurations to dedicate a set of processor to one application.</a:t>
            </a:r>
          </a:p>
        </p:txBody>
      </p:sp>
      <p:sp>
        <p:nvSpPr>
          <p:cNvPr id="4" name="Date Placeholder 3"/>
          <p:cNvSpPr>
            <a:spLocks noGrp="1"/>
          </p:cNvSpPr>
          <p:nvPr>
            <p:ph type="dt" idx="10"/>
          </p:nvPr>
        </p:nvSpPr>
        <p:spPr/>
        <p:txBody>
          <a:bodyPr/>
          <a:lstStyle/>
          <a:p>
            <a:pPr>
              <a:defRPr/>
            </a:pPr>
            <a:endParaRPr lang="en-US" altLang="en-US" dirty="0"/>
          </a:p>
        </p:txBody>
      </p:sp>
      <p:sp>
        <p:nvSpPr>
          <p:cNvPr id="5" name="Footer Placeholder 4"/>
          <p:cNvSpPr>
            <a:spLocks noGrp="1"/>
          </p:cNvSpPr>
          <p:nvPr>
            <p:ph type="ftr" sz="quarter" idx="11"/>
          </p:nvPr>
        </p:nvSpPr>
        <p:spPr/>
        <p:txBody>
          <a:bodyPr/>
          <a:lstStyle/>
          <a:p>
            <a:pPr>
              <a:defRPr/>
            </a:pPr>
            <a:endParaRPr lang="en-US" altLang="en-US" dirty="0"/>
          </a:p>
        </p:txBody>
      </p:sp>
      <p:sp>
        <p:nvSpPr>
          <p:cNvPr id="6" name="Slide Number Placeholder 5"/>
          <p:cNvSpPr>
            <a:spLocks noGrp="1"/>
          </p:cNvSpPr>
          <p:nvPr>
            <p:ph type="sldNum" sz="quarter" idx="12"/>
          </p:nvPr>
        </p:nvSpPr>
        <p:spPr/>
        <p:txBody>
          <a:bodyPr/>
          <a:lstStyle/>
          <a:p>
            <a:pPr>
              <a:defRPr/>
            </a:pPr>
            <a:fld id="{1F80CC45-1D09-4AE5-9228-CE0E3DC92064}" type="slidenum">
              <a:rPr lang="en-US" altLang="en-US" smtClean="0"/>
              <a:pPr>
                <a:defRPr/>
              </a:pPr>
              <a:t>8</a:t>
            </a:fld>
            <a:endParaRPr lang="en-US" altLang="en-US" dirty="0"/>
          </a:p>
        </p:txBody>
      </p:sp>
    </p:spTree>
    <p:extLst>
      <p:ext uri="{BB962C8B-B14F-4D97-AF65-F5344CB8AC3E}">
        <p14:creationId xmlns:p14="http://schemas.microsoft.com/office/powerpoint/2010/main" val="2780478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early graph analytics problem!</a:t>
            </a:r>
          </a:p>
          <a:p>
            <a:endParaRPr lang="en-US" dirty="0"/>
          </a:p>
          <a:p>
            <a:r>
              <a:rPr lang="en-US" dirty="0" smtClean="0"/>
              <a:t>This is the precursor to the Traveling Salesman problem, airline routing, and many other graph analytics problems.</a:t>
            </a:r>
            <a:endParaRPr lang="en-US" dirty="0"/>
          </a:p>
          <a:p>
            <a:r>
              <a:rPr lang="en-US" dirty="0" smtClean="0"/>
              <a:t>Euler’s solution to this problem is an example of how to solve real world problems:</a:t>
            </a:r>
            <a:endParaRPr lang="en-US" dirty="0"/>
          </a:p>
          <a:p>
            <a:r>
              <a:rPr lang="en-US" dirty="0" smtClean="0"/>
              <a:t>Transform them from one representation to another and apply the methods of the new representation to solve the problem. Then, transform the results back to the original representation.</a:t>
            </a:r>
            <a:endParaRPr lang="en-US" dirty="0"/>
          </a:p>
          <a:p>
            <a:r>
              <a:rPr lang="en-US" dirty="0" smtClean="0"/>
              <a:t>But, also recognizing the real problem. Euler saw the land masses as irrelevant. It was the sequence of bridges that had to be crossed which was key.</a:t>
            </a:r>
          </a:p>
          <a:p>
            <a:r>
              <a:rPr lang="en-US" dirty="0" smtClean="0"/>
              <a:t>Euler recognized that “geometry of position” is not about “measurements and calculations”.</a:t>
            </a:r>
          </a:p>
          <a:p>
            <a:endParaRPr lang="en-US" dirty="0"/>
          </a:p>
          <a:p>
            <a:r>
              <a:rPr lang="en-US" dirty="0" smtClean="0"/>
              <a:t>Leaning Forward: Although a lot is made of statistical calculations in Analytics, in fact, many analytics are not numerically computational in nature.</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1F80CC45-1D09-4AE5-9228-CE0E3DC92064}" type="slidenum">
              <a:rPr lang="en-US" altLang="en-US" smtClean="0"/>
              <a:pPr>
                <a:defRPr/>
              </a:pPr>
              <a:t>9</a:t>
            </a:fld>
            <a:endParaRPr lang="en-US" altLang="en-US" dirty="0"/>
          </a:p>
        </p:txBody>
      </p:sp>
      <p:sp>
        <p:nvSpPr>
          <p:cNvPr id="5" name="Date Placeholder 4"/>
          <p:cNvSpPr>
            <a:spLocks noGrp="1"/>
          </p:cNvSpPr>
          <p:nvPr>
            <p:ph type="dt" idx="11"/>
          </p:nvPr>
        </p:nvSpPr>
        <p:spPr/>
        <p:txBody>
          <a:bodyPr/>
          <a:lstStyle/>
          <a:p>
            <a:pPr>
              <a:defRPr/>
            </a:pPr>
            <a:endParaRPr lang="en-US" altLang="en-US" dirty="0"/>
          </a:p>
        </p:txBody>
      </p:sp>
      <p:sp>
        <p:nvSpPr>
          <p:cNvPr id="6" name="Footer Placeholder 5"/>
          <p:cNvSpPr>
            <a:spLocks noGrp="1"/>
          </p:cNvSpPr>
          <p:nvPr>
            <p:ph type="ftr" sz="quarter" idx="12"/>
          </p:nvPr>
        </p:nvSpPr>
        <p:spPr/>
        <p:txBody>
          <a:bodyPr/>
          <a:lstStyle/>
          <a:p>
            <a:pPr>
              <a:defRPr/>
            </a:pPr>
            <a:endParaRPr lang="en-US" altLang="en-US" dirty="0"/>
          </a:p>
        </p:txBody>
      </p:sp>
    </p:spTree>
    <p:extLst>
      <p:ext uri="{BB962C8B-B14F-4D97-AF65-F5344CB8AC3E}">
        <p14:creationId xmlns:p14="http://schemas.microsoft.com/office/powerpoint/2010/main" val="3644932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5ED07E9D-5F28-48B0-90E4-D77E2A660CF1}" type="datetime1">
              <a:rPr lang="en-US" altLang="en-US"/>
              <a:pPr>
                <a:defRPr/>
              </a:pPr>
              <a:t>5/23/2021</a:t>
            </a:fld>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a:t>CS6907-13: Big Data and Analytics</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t>2-</a:t>
            </a:r>
            <a:fld id="{42B74E15-63CC-4605-9819-EAD659C95635}" type="slidenum">
              <a:rPr lang="en-US" altLang="en-US"/>
              <a:pPr>
                <a:defRPr/>
              </a:pPr>
              <a:t>‹#›</a:t>
            </a:fld>
            <a:endParaRPr lang="en-US" altLang="en-US"/>
          </a:p>
        </p:txBody>
      </p:sp>
    </p:spTree>
    <p:extLst>
      <p:ext uri="{BB962C8B-B14F-4D97-AF65-F5344CB8AC3E}">
        <p14:creationId xmlns:p14="http://schemas.microsoft.com/office/powerpoint/2010/main" val="4197204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F3B8FFCC-FA0B-453D-9B22-E12F0F61B2A8}" type="datetime1">
              <a:rPr lang="en-US" altLang="en-US"/>
              <a:pPr>
                <a:defRPr/>
              </a:pPr>
              <a:t>5/23/2021</a:t>
            </a:fld>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a:t>CS6907-13: Big Data and Analytics</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t>2-</a:t>
            </a:r>
            <a:fld id="{008A5732-A9EA-4CEA-B266-D50E8C75375E}" type="slidenum">
              <a:rPr lang="en-US" altLang="en-US"/>
              <a:pPr>
                <a:defRPr/>
              </a:pPr>
              <a:t>‹#›</a:t>
            </a:fld>
            <a:endParaRPr lang="en-US" altLang="en-US"/>
          </a:p>
        </p:txBody>
      </p:sp>
    </p:spTree>
    <p:extLst>
      <p:ext uri="{BB962C8B-B14F-4D97-AF65-F5344CB8AC3E}">
        <p14:creationId xmlns:p14="http://schemas.microsoft.com/office/powerpoint/2010/main" val="3387818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927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9277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3FC57382-78B3-4DCB-910A-A366BDA8E639}" type="datetime1">
              <a:rPr lang="en-US" altLang="en-US"/>
              <a:pPr>
                <a:defRPr/>
              </a:pPr>
              <a:t>5/23/2021</a:t>
            </a:fld>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a:t>CS6907-13: Big Data and Analytics</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t>2-</a:t>
            </a:r>
            <a:fld id="{A64C005F-1ECF-466A-85FF-CB437BAFE7C7}" type="slidenum">
              <a:rPr lang="en-US" altLang="en-US"/>
              <a:pPr>
                <a:defRPr/>
              </a:pPr>
              <a:t>‹#›</a:t>
            </a:fld>
            <a:endParaRPr lang="en-US" altLang="en-US"/>
          </a:p>
        </p:txBody>
      </p:sp>
    </p:spTree>
    <p:extLst>
      <p:ext uri="{BB962C8B-B14F-4D97-AF65-F5344CB8AC3E}">
        <p14:creationId xmlns:p14="http://schemas.microsoft.com/office/powerpoint/2010/main" val="3600831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143000"/>
            <a:ext cx="8229600" cy="5059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A1818676-6913-4A43-A2D1-D61AB0A9E16D}" type="datetime1">
              <a:rPr lang="en-US" altLang="en-US"/>
              <a:pPr>
                <a:defRPr/>
              </a:pPr>
              <a:t>5/23/2021</a:t>
            </a:fld>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a:t>CS6907-13: Big Data and Analytics</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t>2-</a:t>
            </a:r>
            <a:fld id="{92A66C81-8350-4CC9-A6D4-C98E955D21C6}" type="slidenum">
              <a:rPr lang="en-US" altLang="en-US"/>
              <a:pPr>
                <a:defRPr/>
              </a:pPr>
              <a:t>‹#›</a:t>
            </a:fld>
            <a:endParaRPr lang="en-US" altLang="en-US"/>
          </a:p>
        </p:txBody>
      </p:sp>
    </p:spTree>
    <p:extLst>
      <p:ext uri="{BB962C8B-B14F-4D97-AF65-F5344CB8AC3E}">
        <p14:creationId xmlns:p14="http://schemas.microsoft.com/office/powerpoint/2010/main" val="22343919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143000"/>
            <a:ext cx="4038600" cy="5059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038600" cy="5059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FCE47419-937D-4805-8C19-F722DA618F83}" type="datetime1">
              <a:rPr lang="en-US" altLang="en-US" smtClean="0"/>
              <a:t>5/23/2021</a:t>
            </a:fld>
            <a:endParaRPr lang="en-US" altLang="en-US" dirty="0"/>
          </a:p>
        </p:txBody>
      </p:sp>
      <p:sp>
        <p:nvSpPr>
          <p:cNvPr id="6" name="Footer Placeholder 5"/>
          <p:cNvSpPr>
            <a:spLocks noGrp="1"/>
          </p:cNvSpPr>
          <p:nvPr>
            <p:ph type="ftr" sz="quarter" idx="11"/>
          </p:nvPr>
        </p:nvSpPr>
        <p:spPr>
          <a:xfrm>
            <a:off x="1905000" y="6248400"/>
            <a:ext cx="5029200" cy="476250"/>
          </a:xfrm>
        </p:spPr>
        <p:txBody>
          <a:bodyPr/>
          <a:lstStyle>
            <a:lvl1pPr>
              <a:defRPr/>
            </a:lvl1pPr>
          </a:lstStyle>
          <a:p>
            <a:pPr>
              <a:defRPr/>
            </a:pPr>
            <a:r>
              <a:rPr lang="en-US" altLang="en-US" dirty="0" smtClean="0"/>
              <a:t>CS3907/CS6444 - Big Data and Analytics</a:t>
            </a:r>
            <a:endParaRPr lang="en-US" altLang="en-US" dirty="0"/>
          </a:p>
        </p:txBody>
      </p:sp>
      <p:sp>
        <p:nvSpPr>
          <p:cNvPr id="7" name="Slide Number Placeholder 6"/>
          <p:cNvSpPr>
            <a:spLocks noGrp="1"/>
          </p:cNvSpPr>
          <p:nvPr>
            <p:ph type="sldNum" sz="quarter" idx="12"/>
          </p:nvPr>
        </p:nvSpPr>
        <p:spPr>
          <a:xfrm>
            <a:off x="7010400" y="6248400"/>
            <a:ext cx="990600" cy="476250"/>
          </a:xfrm>
        </p:spPr>
        <p:txBody>
          <a:bodyPr/>
          <a:lstStyle>
            <a:lvl1pPr>
              <a:defRPr/>
            </a:lvl1pPr>
          </a:lstStyle>
          <a:p>
            <a:pPr>
              <a:defRPr/>
            </a:pPr>
            <a:r>
              <a:rPr lang="en-US" altLang="en-US" dirty="0"/>
              <a:t>2-</a:t>
            </a:r>
            <a:fld id="{0699E070-325A-4286-B276-10F3EB151890}" type="slidenum">
              <a:rPr lang="en-US" altLang="en-US"/>
              <a:pPr>
                <a:defRPr/>
              </a:pPr>
              <a:t>‹#›</a:t>
            </a:fld>
            <a:endParaRPr lang="en-US" altLang="en-US" dirty="0"/>
          </a:p>
        </p:txBody>
      </p:sp>
    </p:spTree>
    <p:extLst>
      <p:ext uri="{BB962C8B-B14F-4D97-AF65-F5344CB8AC3E}">
        <p14:creationId xmlns:p14="http://schemas.microsoft.com/office/powerpoint/2010/main" val="3040993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p:nvPr>
        </p:nvSpPr>
        <p:spPr>
          <a:xfrm>
            <a:off x="457200" y="990600"/>
            <a:ext cx="8229600" cy="52117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p:txBody>
          <a:bodyPr/>
          <a:lstStyle>
            <a:lvl1pPr>
              <a:defRPr sz="1200"/>
            </a:lvl1pPr>
          </a:lstStyle>
          <a:p>
            <a:pPr>
              <a:defRPr/>
            </a:pPr>
            <a:fld id="{754C7863-9AAA-428B-9748-AD63B6FFF258}" type="datetime1">
              <a:rPr lang="en-US" altLang="en-US"/>
              <a:pPr>
                <a:defRPr/>
              </a:pPr>
              <a:t>5/23/2021</a:t>
            </a:fld>
            <a:endParaRPr lang="en-US" altLang="en-US" dirty="0"/>
          </a:p>
        </p:txBody>
      </p:sp>
      <p:sp>
        <p:nvSpPr>
          <p:cNvPr id="5" name="Rectangle 5"/>
          <p:cNvSpPr>
            <a:spLocks noGrp="1" noChangeArrowheads="1"/>
          </p:cNvSpPr>
          <p:nvPr>
            <p:ph type="ftr" sz="quarter" idx="11"/>
          </p:nvPr>
        </p:nvSpPr>
        <p:spPr>
          <a:xfrm>
            <a:off x="1981200" y="6248400"/>
            <a:ext cx="5181600" cy="476250"/>
          </a:xfrm>
        </p:spPr>
        <p:txBody>
          <a:bodyPr/>
          <a:lstStyle>
            <a:lvl1pPr>
              <a:defRPr sz="1200"/>
            </a:lvl1pPr>
          </a:lstStyle>
          <a:p>
            <a:pPr>
              <a:defRPr/>
            </a:pPr>
            <a:r>
              <a:rPr lang="en-US" altLang="en-US"/>
              <a:t>CS6907-13: Big Data and Analytics</a:t>
            </a:r>
          </a:p>
        </p:txBody>
      </p:sp>
      <p:sp>
        <p:nvSpPr>
          <p:cNvPr id="6" name="Rectangle 6"/>
          <p:cNvSpPr>
            <a:spLocks noGrp="1" noChangeArrowheads="1"/>
          </p:cNvSpPr>
          <p:nvPr>
            <p:ph type="sldNum" sz="quarter" idx="12"/>
          </p:nvPr>
        </p:nvSpPr>
        <p:spPr>
          <a:xfrm>
            <a:off x="7239000" y="6248400"/>
            <a:ext cx="762000" cy="476250"/>
          </a:xfrm>
        </p:spPr>
        <p:txBody>
          <a:bodyPr/>
          <a:lstStyle>
            <a:lvl1pPr algn="ctr">
              <a:defRPr sz="1200"/>
            </a:lvl1pPr>
          </a:lstStyle>
          <a:p>
            <a:pPr>
              <a:defRPr/>
            </a:pPr>
            <a:r>
              <a:rPr lang="en-US" altLang="en-US"/>
              <a:t>2-</a:t>
            </a:r>
            <a:fld id="{62639ED6-DBBC-4208-B29D-0E10BD150D4C}" type="slidenum">
              <a:rPr lang="en-US" altLang="en-US"/>
              <a:pPr>
                <a:defRPr/>
              </a:pPr>
              <a:t>‹#›</a:t>
            </a:fld>
            <a:endParaRPr lang="en-US" altLang="en-US"/>
          </a:p>
        </p:txBody>
      </p:sp>
    </p:spTree>
    <p:extLst>
      <p:ext uri="{BB962C8B-B14F-4D97-AF65-F5344CB8AC3E}">
        <p14:creationId xmlns:p14="http://schemas.microsoft.com/office/powerpoint/2010/main" val="3399701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01302AB4-87FB-4515-9A67-3264D382ABF6}" type="datetime1">
              <a:rPr lang="en-US" altLang="en-US"/>
              <a:pPr>
                <a:defRPr/>
              </a:pPr>
              <a:t>5/23/2021</a:t>
            </a:fld>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a:t>CS6907-13: Big Data and Analytics</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a:t>2-</a:t>
            </a:r>
            <a:fld id="{09AD9D01-20CF-42B9-B191-D8A22F17F220}" type="slidenum">
              <a:rPr lang="en-US" altLang="en-US"/>
              <a:pPr>
                <a:defRPr/>
              </a:pPr>
              <a:t>‹#›</a:t>
            </a:fld>
            <a:endParaRPr lang="en-US" altLang="en-US"/>
          </a:p>
        </p:txBody>
      </p:sp>
    </p:spTree>
    <p:extLst>
      <p:ext uri="{BB962C8B-B14F-4D97-AF65-F5344CB8AC3E}">
        <p14:creationId xmlns:p14="http://schemas.microsoft.com/office/powerpoint/2010/main" val="2451894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43000"/>
            <a:ext cx="4038600" cy="5059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038600" cy="5059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8C267689-E6C5-49F8-8F9B-9CEB85C8F16F}" type="datetime1">
              <a:rPr lang="en-US" altLang="en-US"/>
              <a:pPr>
                <a:defRPr/>
              </a:pPr>
              <a:t>5/23/2021</a:t>
            </a:fld>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a:t>CS6907-13: Big Data and Analytics</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en-US"/>
              <a:t>2-</a:t>
            </a:r>
            <a:fld id="{C15263B6-2BBC-48C2-A89E-595491498D39}" type="slidenum">
              <a:rPr lang="en-US" altLang="en-US"/>
              <a:pPr>
                <a:defRPr/>
              </a:pPr>
              <a:t>‹#›</a:t>
            </a:fld>
            <a:endParaRPr lang="en-US" altLang="en-US"/>
          </a:p>
        </p:txBody>
      </p:sp>
    </p:spTree>
    <p:extLst>
      <p:ext uri="{BB962C8B-B14F-4D97-AF65-F5344CB8AC3E}">
        <p14:creationId xmlns:p14="http://schemas.microsoft.com/office/powerpoint/2010/main" val="1310854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E8D52B83-BFC4-4521-8A25-0A91D0B7C63C}" type="datetime1">
              <a:rPr lang="en-US" altLang="en-US"/>
              <a:pPr>
                <a:defRPr/>
              </a:pPr>
              <a:t>5/23/2021</a:t>
            </a:fld>
            <a:endParaRPr lang="en-US" alt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en-US"/>
              <a:t>CS6907-13: Big Data and Analytics</a:t>
            </a:r>
          </a:p>
        </p:txBody>
      </p:sp>
      <p:sp>
        <p:nvSpPr>
          <p:cNvPr id="9" name="Rectangle 6"/>
          <p:cNvSpPr>
            <a:spLocks noGrp="1" noChangeArrowheads="1"/>
          </p:cNvSpPr>
          <p:nvPr>
            <p:ph type="sldNum" sz="quarter" idx="12"/>
          </p:nvPr>
        </p:nvSpPr>
        <p:spPr>
          <a:ln/>
        </p:spPr>
        <p:txBody>
          <a:bodyPr/>
          <a:lstStyle>
            <a:lvl1pPr>
              <a:defRPr/>
            </a:lvl1pPr>
          </a:lstStyle>
          <a:p>
            <a:pPr>
              <a:defRPr/>
            </a:pPr>
            <a:r>
              <a:rPr lang="en-US" altLang="en-US"/>
              <a:t>2-</a:t>
            </a:r>
            <a:fld id="{18BA0F58-507D-4397-B764-49C1F6229775}" type="slidenum">
              <a:rPr lang="en-US" altLang="en-US"/>
              <a:pPr>
                <a:defRPr/>
              </a:pPr>
              <a:t>‹#›</a:t>
            </a:fld>
            <a:endParaRPr lang="en-US" altLang="en-US"/>
          </a:p>
        </p:txBody>
      </p:sp>
    </p:spTree>
    <p:extLst>
      <p:ext uri="{BB962C8B-B14F-4D97-AF65-F5344CB8AC3E}">
        <p14:creationId xmlns:p14="http://schemas.microsoft.com/office/powerpoint/2010/main" val="3476537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7B4CAA78-47FB-4818-9F91-9DC72F4F73EE}" type="datetime1">
              <a:rPr lang="en-US" altLang="en-US"/>
              <a:pPr>
                <a:defRPr/>
              </a:pPr>
              <a:t>5/23/2021</a:t>
            </a:fld>
            <a:endParaRPr lang="en-US" alt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en-US"/>
              <a:t>CS6907-13: Big Data and Analytics</a:t>
            </a:r>
          </a:p>
        </p:txBody>
      </p:sp>
      <p:sp>
        <p:nvSpPr>
          <p:cNvPr id="5" name="Rectangle 6"/>
          <p:cNvSpPr>
            <a:spLocks noGrp="1" noChangeArrowheads="1"/>
          </p:cNvSpPr>
          <p:nvPr>
            <p:ph type="sldNum" sz="quarter" idx="12"/>
          </p:nvPr>
        </p:nvSpPr>
        <p:spPr>
          <a:ln/>
        </p:spPr>
        <p:txBody>
          <a:bodyPr/>
          <a:lstStyle>
            <a:lvl1pPr>
              <a:defRPr/>
            </a:lvl1pPr>
          </a:lstStyle>
          <a:p>
            <a:pPr>
              <a:defRPr/>
            </a:pPr>
            <a:r>
              <a:rPr lang="en-US" altLang="en-US"/>
              <a:t>2-</a:t>
            </a:r>
            <a:fld id="{E4280C8C-1D4D-47E3-A54F-0CE6FA0CA425}" type="slidenum">
              <a:rPr lang="en-US" altLang="en-US"/>
              <a:pPr>
                <a:defRPr/>
              </a:pPr>
              <a:t>‹#›</a:t>
            </a:fld>
            <a:endParaRPr lang="en-US" altLang="en-US"/>
          </a:p>
        </p:txBody>
      </p:sp>
    </p:spTree>
    <p:extLst>
      <p:ext uri="{BB962C8B-B14F-4D97-AF65-F5344CB8AC3E}">
        <p14:creationId xmlns:p14="http://schemas.microsoft.com/office/powerpoint/2010/main" val="2382241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7B88CE14-85C3-431F-8E8A-55C9710DC88E}" type="datetime1">
              <a:rPr lang="en-US" altLang="en-US"/>
              <a:pPr>
                <a:defRPr/>
              </a:pPr>
              <a:t>5/23/2021</a:t>
            </a:fld>
            <a:endParaRPr lang="en-US" alt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en-US"/>
              <a:t>CS6907-13: Big Data and Analytics</a:t>
            </a:r>
          </a:p>
        </p:txBody>
      </p:sp>
      <p:sp>
        <p:nvSpPr>
          <p:cNvPr id="4" name="Rectangle 6"/>
          <p:cNvSpPr>
            <a:spLocks noGrp="1" noChangeArrowheads="1"/>
          </p:cNvSpPr>
          <p:nvPr>
            <p:ph type="sldNum" sz="quarter" idx="12"/>
          </p:nvPr>
        </p:nvSpPr>
        <p:spPr>
          <a:ln/>
        </p:spPr>
        <p:txBody>
          <a:bodyPr/>
          <a:lstStyle>
            <a:lvl1pPr>
              <a:defRPr/>
            </a:lvl1pPr>
          </a:lstStyle>
          <a:p>
            <a:pPr>
              <a:defRPr/>
            </a:pPr>
            <a:r>
              <a:rPr lang="en-US" altLang="en-US"/>
              <a:t>2-</a:t>
            </a:r>
            <a:fld id="{2749603B-7F51-48E5-B23A-1500667AAFA6}" type="slidenum">
              <a:rPr lang="en-US" altLang="en-US"/>
              <a:pPr>
                <a:defRPr/>
              </a:pPr>
              <a:t>‹#›</a:t>
            </a:fld>
            <a:endParaRPr lang="en-US" altLang="en-US"/>
          </a:p>
        </p:txBody>
      </p:sp>
    </p:spTree>
    <p:extLst>
      <p:ext uri="{BB962C8B-B14F-4D97-AF65-F5344CB8AC3E}">
        <p14:creationId xmlns:p14="http://schemas.microsoft.com/office/powerpoint/2010/main" val="2985902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9618A149-D196-4F8B-80FB-EC9399147B03}" type="datetime1">
              <a:rPr lang="en-US" altLang="en-US"/>
              <a:pPr>
                <a:defRPr/>
              </a:pPr>
              <a:t>5/23/2021</a:t>
            </a:fld>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a:t>CS6907-13: Big Data and Analytics</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en-US"/>
              <a:t>2-</a:t>
            </a:r>
            <a:fld id="{EADD03FB-A690-4B72-9D21-E3654E16E581}" type="slidenum">
              <a:rPr lang="en-US" altLang="en-US"/>
              <a:pPr>
                <a:defRPr/>
              </a:pPr>
              <a:t>‹#›</a:t>
            </a:fld>
            <a:endParaRPr lang="en-US" altLang="en-US"/>
          </a:p>
        </p:txBody>
      </p:sp>
    </p:spTree>
    <p:extLst>
      <p:ext uri="{BB962C8B-B14F-4D97-AF65-F5344CB8AC3E}">
        <p14:creationId xmlns:p14="http://schemas.microsoft.com/office/powerpoint/2010/main" val="1992139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1BED78FB-6B15-427E-B30F-6913E8DA082A}" type="datetime1">
              <a:rPr lang="en-US" altLang="en-US"/>
              <a:pPr>
                <a:defRPr/>
              </a:pPr>
              <a:t>5/23/2021</a:t>
            </a:fld>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a:t>CS6907-13: Big Data and Analytics</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en-US"/>
              <a:t>2-</a:t>
            </a:r>
            <a:fld id="{859F4049-7286-402D-9748-4CEB7D45324C}" type="slidenum">
              <a:rPr lang="en-US" altLang="en-US"/>
              <a:pPr>
                <a:defRPr/>
              </a:pPr>
              <a:t>‹#›</a:t>
            </a:fld>
            <a:endParaRPr lang="en-US" altLang="en-US"/>
          </a:p>
        </p:txBody>
      </p:sp>
    </p:spTree>
    <p:extLst>
      <p:ext uri="{BB962C8B-B14F-4D97-AF65-F5344CB8AC3E}">
        <p14:creationId xmlns:p14="http://schemas.microsoft.com/office/powerpoint/2010/main" val="1905302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143000"/>
            <a:ext cx="8229600" cy="505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8400"/>
            <a:ext cx="1371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fld id="{10084E2C-1014-473D-9B3A-81F79E861179}" type="datetime1">
              <a:rPr lang="en-US" altLang="en-US"/>
              <a:pPr>
                <a:defRPr/>
              </a:pPr>
              <a:t>5/23/2021</a:t>
            </a:fld>
            <a:endParaRPr lang="en-US" altLang="en-US"/>
          </a:p>
        </p:txBody>
      </p:sp>
      <p:sp>
        <p:nvSpPr>
          <p:cNvPr id="1029" name="Rectangle 5"/>
          <p:cNvSpPr>
            <a:spLocks noGrp="1" noChangeArrowheads="1"/>
          </p:cNvSpPr>
          <p:nvPr>
            <p:ph type="ftr" sz="quarter" idx="3"/>
          </p:nvPr>
        </p:nvSpPr>
        <p:spPr bwMode="auto">
          <a:xfrm>
            <a:off x="2057400" y="6248400"/>
            <a:ext cx="51054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r>
              <a:rPr lang="en-US" altLang="en-US"/>
              <a:t>CS6907-13: Big Data and Analytics</a:t>
            </a:r>
          </a:p>
        </p:txBody>
      </p:sp>
      <p:sp>
        <p:nvSpPr>
          <p:cNvPr id="1030" name="Rectangle 6"/>
          <p:cNvSpPr>
            <a:spLocks noGrp="1" noChangeArrowheads="1"/>
          </p:cNvSpPr>
          <p:nvPr>
            <p:ph type="sldNum" sz="quarter" idx="4"/>
          </p:nvPr>
        </p:nvSpPr>
        <p:spPr bwMode="auto">
          <a:xfrm>
            <a:off x="7315200" y="6248400"/>
            <a:ext cx="685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r>
              <a:rPr lang="en-US" altLang="en-US"/>
              <a:t>2-</a:t>
            </a:r>
            <a:fld id="{62190677-7F40-4F7D-9E8F-67D11C870715}" type="slidenum">
              <a:rPr lang="en-US" altLang="en-US"/>
              <a:pPr>
                <a:defRPr/>
              </a:pPr>
              <a:t>‹#›</a:t>
            </a:fld>
            <a:endParaRPr lang="en-US" altLang="en-US"/>
          </a:p>
        </p:txBody>
      </p:sp>
      <p:pic>
        <p:nvPicPr>
          <p:cNvPr id="1031" name="Picture 12" descr="GWLog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53400" y="5029200"/>
            <a:ext cx="868363"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8"/>
          <p:cNvSpPr txBox="1">
            <a:spLocks noChangeArrowheads="1"/>
          </p:cNvSpPr>
          <p:nvPr/>
        </p:nvSpPr>
        <p:spPr bwMode="auto">
          <a:xfrm>
            <a:off x="3651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smtClean="0"/>
          </a:p>
        </p:txBody>
      </p:sp>
      <p:sp>
        <p:nvSpPr>
          <p:cNvPr id="1033" name="Line 9"/>
          <p:cNvSpPr>
            <a:spLocks noChangeShapeType="1"/>
          </p:cNvSpPr>
          <p:nvPr/>
        </p:nvSpPr>
        <p:spPr bwMode="auto">
          <a:xfrm>
            <a:off x="533400" y="990600"/>
            <a:ext cx="815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924" r:id="rId1"/>
    <p:sldLayoutId id="2147483935"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6" r:id="rId13"/>
  </p:sldLayoutIdLst>
  <p:hf hdr="0" ftr="0"/>
  <p:txStyles>
    <p:titleStyle>
      <a:lvl1pPr algn="ctr" rtl="0" eaLnBrk="0" fontAlgn="base" hangingPunct="0">
        <a:spcBef>
          <a:spcPct val="0"/>
        </a:spcBef>
        <a:spcAft>
          <a:spcPct val="0"/>
        </a:spcAft>
        <a:defRPr sz="2400" b="1" kern="1200">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Arial" panose="020B0604020202020204" pitchFamily="34" charset="0"/>
        </a:defRPr>
      </a:lvl2pPr>
      <a:lvl3pPr algn="ctr" rtl="0" eaLnBrk="0" fontAlgn="base" hangingPunct="0">
        <a:spcBef>
          <a:spcPct val="0"/>
        </a:spcBef>
        <a:spcAft>
          <a:spcPct val="0"/>
        </a:spcAft>
        <a:defRPr sz="2400" b="1">
          <a:solidFill>
            <a:schemeClr val="tx2"/>
          </a:solidFill>
          <a:latin typeface="Arial" panose="020B0604020202020204" pitchFamily="34" charset="0"/>
        </a:defRPr>
      </a:lvl3pPr>
      <a:lvl4pPr algn="ctr" rtl="0" eaLnBrk="0" fontAlgn="base" hangingPunct="0">
        <a:spcBef>
          <a:spcPct val="0"/>
        </a:spcBef>
        <a:spcAft>
          <a:spcPct val="0"/>
        </a:spcAft>
        <a:defRPr sz="2400" b="1">
          <a:solidFill>
            <a:schemeClr val="tx2"/>
          </a:solidFill>
          <a:latin typeface="Arial" panose="020B0604020202020204" pitchFamily="34" charset="0"/>
        </a:defRPr>
      </a:lvl4pPr>
      <a:lvl5pPr algn="ctr" rtl="0" eaLnBrk="0" fontAlgn="base" hangingPunct="0">
        <a:spcBef>
          <a:spcPct val="0"/>
        </a:spcBef>
        <a:spcAft>
          <a:spcPct val="0"/>
        </a:spcAft>
        <a:defRPr sz="2400" b="1">
          <a:solidFill>
            <a:schemeClr val="tx2"/>
          </a:solidFill>
          <a:latin typeface="Arial" panose="020B0604020202020204" pitchFamily="34" charset="0"/>
        </a:defRPr>
      </a:lvl5pPr>
      <a:lvl6pPr marL="457200" algn="ctr" rtl="0" fontAlgn="base">
        <a:spcBef>
          <a:spcPct val="0"/>
        </a:spcBef>
        <a:spcAft>
          <a:spcPct val="0"/>
        </a:spcAft>
        <a:defRPr sz="2400">
          <a:solidFill>
            <a:schemeClr val="tx2"/>
          </a:solidFill>
          <a:latin typeface="Arial" panose="020B0604020202020204" pitchFamily="34" charset="0"/>
        </a:defRPr>
      </a:lvl6pPr>
      <a:lvl7pPr marL="914400" algn="ctr" rtl="0" fontAlgn="base">
        <a:spcBef>
          <a:spcPct val="0"/>
        </a:spcBef>
        <a:spcAft>
          <a:spcPct val="0"/>
        </a:spcAft>
        <a:defRPr sz="2400">
          <a:solidFill>
            <a:schemeClr val="tx2"/>
          </a:solidFill>
          <a:latin typeface="Arial" panose="020B0604020202020204" pitchFamily="34" charset="0"/>
        </a:defRPr>
      </a:lvl7pPr>
      <a:lvl8pPr marL="1371600" algn="ctr" rtl="0" fontAlgn="base">
        <a:spcBef>
          <a:spcPct val="0"/>
        </a:spcBef>
        <a:spcAft>
          <a:spcPct val="0"/>
        </a:spcAft>
        <a:defRPr sz="2400">
          <a:solidFill>
            <a:schemeClr val="tx2"/>
          </a:solidFill>
          <a:latin typeface="Arial" panose="020B0604020202020204" pitchFamily="34" charset="0"/>
        </a:defRPr>
      </a:lvl8pPr>
      <a:lvl9pPr marL="1828800" algn="ctr" rtl="0" fontAlgn="base">
        <a:spcBef>
          <a:spcPct val="0"/>
        </a:spcBef>
        <a:spcAft>
          <a:spcPct val="0"/>
        </a:spcAft>
        <a:defRPr sz="2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chochastics.net/sna/periodic.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s://en.wikipedia.org/wiki/JFK_(film)" TargetMode="External"/><Relationship Id="rId3" Type="http://schemas.openxmlformats.org/officeDocument/2006/relationships/hyperlink" Target="https://en.wikipedia.org/wiki/Algorithm" TargetMode="External"/><Relationship Id="rId7" Type="http://schemas.openxmlformats.org/officeDocument/2006/relationships/hyperlink" Target="https://en.wikipedia.org/wiki/Edward_Asner" TargetMode="External"/><Relationship Id="rId2" Type="http://schemas.openxmlformats.org/officeDocument/2006/relationships/hyperlink" Target="https://en.wikipedia.org/wiki/Shortest_path_problem" TargetMode="External"/><Relationship Id="rId1" Type="http://schemas.openxmlformats.org/officeDocument/2006/relationships/slideLayout" Target="../slideLayouts/slideLayout2.xml"/><Relationship Id="rId6" Type="http://schemas.openxmlformats.org/officeDocument/2006/relationships/hyperlink" Target="https://en.wikipedia.org/wiki/Change_of_Habit" TargetMode="External"/><Relationship Id="rId5" Type="http://schemas.openxmlformats.org/officeDocument/2006/relationships/hyperlink" Target="https://en.wikipedia.org/wiki/Elvis_Presley" TargetMode="External"/><Relationship Id="rId4" Type="http://schemas.openxmlformats.org/officeDocument/2006/relationships/hyperlink" Target="https://en.wikipedia.org/wiki/Co-stardom_network"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www.iran.org/"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www.cs.cornell.edu/home/kleinber/networks-book/networks-book.pdf"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2130425"/>
            <a:ext cx="7772400" cy="1470025"/>
          </a:xfrm>
        </p:spPr>
        <p:txBody>
          <a:bodyPr anchor="ctr"/>
          <a:lstStyle/>
          <a:p>
            <a:pPr eaLnBrk="1" hangingPunct="1"/>
            <a:r>
              <a:rPr lang="en-US" altLang="en-US" sz="2400" dirty="0" smtClean="0"/>
              <a:t>CS3907-80/CS6444-10: Big Data and Analytics</a:t>
            </a:r>
            <a:br>
              <a:rPr lang="en-US" altLang="en-US" sz="2400" dirty="0" smtClean="0"/>
            </a:br>
            <a:r>
              <a:rPr lang="en-US" altLang="en-US" sz="2400" dirty="0" smtClean="0"/>
              <a:t>Summer </a:t>
            </a:r>
            <a:r>
              <a:rPr lang="en-US" altLang="en-US" sz="2400" dirty="0" smtClean="0"/>
              <a:t>2021</a:t>
            </a:r>
            <a:r>
              <a:rPr lang="en-US" altLang="en-US" sz="2400" dirty="0" smtClean="0"/>
              <a:t/>
            </a:r>
            <a:br>
              <a:rPr lang="en-US" altLang="en-US" sz="2400" dirty="0" smtClean="0"/>
            </a:br>
            <a:r>
              <a:rPr lang="en-US" altLang="en-US" sz="2400" dirty="0" smtClean="0"/>
              <a:t>Stephen H. </a:t>
            </a:r>
            <a:r>
              <a:rPr lang="en-US" altLang="en-US" sz="2400" dirty="0" err="1" smtClean="0"/>
              <a:t>Kaisler</a:t>
            </a:r>
            <a:r>
              <a:rPr lang="en-US" altLang="en-US" sz="2400" dirty="0" smtClean="0"/>
              <a:t>, D.Sc.</a:t>
            </a:r>
          </a:p>
        </p:txBody>
      </p:sp>
      <p:sp>
        <p:nvSpPr>
          <p:cNvPr id="4099" name="Rectangle 3"/>
          <p:cNvSpPr>
            <a:spLocks noGrp="1" noChangeArrowheads="1"/>
          </p:cNvSpPr>
          <p:nvPr>
            <p:ph type="subTitle" idx="1"/>
          </p:nvPr>
        </p:nvSpPr>
        <p:spPr>
          <a:xfrm>
            <a:off x="1371600" y="3886200"/>
            <a:ext cx="6400800" cy="1752600"/>
          </a:xfrm>
        </p:spPr>
        <p:txBody>
          <a:bodyPr/>
          <a:lstStyle/>
          <a:p>
            <a:pPr eaLnBrk="1" hangingPunct="1"/>
            <a:r>
              <a:rPr lang="en-US" altLang="en-US" dirty="0" smtClean="0"/>
              <a:t>Lecture 2 –Graph Analytics</a:t>
            </a:r>
          </a:p>
          <a:p>
            <a:pPr eaLnBrk="1" hangingPunct="1"/>
            <a:endParaRPr lang="en-US" altLang="en-US" dirty="0"/>
          </a:p>
          <a:p>
            <a:pPr eaLnBrk="1" hangingPunct="1"/>
            <a:r>
              <a:rPr lang="en-US" altLang="en-US" sz="1800" dirty="0"/>
              <a:t>“Computer science is no longer just computing and programming, but a domain-focused discipline.”</a:t>
            </a:r>
          </a:p>
          <a:p>
            <a:pPr eaLnBrk="1" hangingPunct="1"/>
            <a:r>
              <a:rPr lang="en-US" altLang="en-US" sz="1800" dirty="0"/>
              <a:t>-S. </a:t>
            </a:r>
            <a:r>
              <a:rPr lang="en-US" altLang="en-US" sz="1800" dirty="0" err="1"/>
              <a:t>Kaisler</a:t>
            </a:r>
            <a:endParaRPr lang="en-US" altLang="en-US" sz="1800" dirty="0"/>
          </a:p>
          <a:p>
            <a:pPr eaLnBrk="1" hangingPunct="1"/>
            <a:endParaRPr lang="en-US" altLang="en-US" dirty="0" smtClean="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Graphs: Cliques - I</a:t>
            </a:r>
            <a:endParaRPr lang="en-US" dirty="0"/>
          </a:p>
        </p:txBody>
      </p:sp>
      <p:sp>
        <p:nvSpPr>
          <p:cNvPr id="3" name="Content Placeholder 2"/>
          <p:cNvSpPr>
            <a:spLocks noGrp="1"/>
          </p:cNvSpPr>
          <p:nvPr>
            <p:ph idx="1"/>
          </p:nvPr>
        </p:nvSpPr>
        <p:spPr>
          <a:xfrm>
            <a:off x="4187850" y="1024647"/>
            <a:ext cx="4495707" cy="5211763"/>
          </a:xfrm>
        </p:spPr>
        <p:txBody>
          <a:bodyPr/>
          <a:lstStyle/>
          <a:p>
            <a:pPr>
              <a:lnSpc>
                <a:spcPct val="90000"/>
              </a:lnSpc>
            </a:pPr>
            <a:r>
              <a:rPr lang="en-AU" altLang="en-US" dirty="0"/>
              <a:t>Subgraphs identified as cliques are interesting because </a:t>
            </a:r>
            <a:r>
              <a:rPr lang="en-AU" altLang="en-US" dirty="0" smtClean="0"/>
              <a:t>they:</a:t>
            </a:r>
            <a:endParaRPr lang="en-US" altLang="en-US" dirty="0"/>
          </a:p>
          <a:p>
            <a:pPr lvl="1">
              <a:lnSpc>
                <a:spcPct val="90000"/>
              </a:lnSpc>
            </a:pPr>
            <a:r>
              <a:rPr lang="en-AU" altLang="en-US" sz="2400" dirty="0"/>
              <a:t>are as tightly connected as possible</a:t>
            </a:r>
            <a:endParaRPr lang="en-US" altLang="en-US" sz="2400" dirty="0"/>
          </a:p>
          <a:p>
            <a:pPr lvl="1">
              <a:lnSpc>
                <a:spcPct val="90000"/>
              </a:lnSpc>
            </a:pPr>
            <a:r>
              <a:rPr lang="en-AU" altLang="en-US" sz="2400" dirty="0"/>
              <a:t>are ‘modules’ in </a:t>
            </a:r>
            <a:r>
              <a:rPr lang="en-AU" altLang="en-US" sz="2400" dirty="0" smtClean="0"/>
              <a:t>a </a:t>
            </a:r>
            <a:r>
              <a:rPr lang="en-AU" altLang="en-US" sz="2400" dirty="0"/>
              <a:t>graph</a:t>
            </a:r>
            <a:endParaRPr lang="en-US" altLang="en-US" sz="2400" dirty="0"/>
          </a:p>
          <a:p>
            <a:pPr lvl="1">
              <a:lnSpc>
                <a:spcPct val="90000"/>
              </a:lnSpc>
            </a:pPr>
            <a:r>
              <a:rPr lang="en-AU" altLang="en-US" sz="2400" dirty="0" smtClean="0"/>
              <a:t>Indicate, through exclusion, sections </a:t>
            </a:r>
            <a:r>
              <a:rPr lang="en-AU" altLang="en-US" sz="2400" dirty="0"/>
              <a:t>of the graph that are </a:t>
            </a:r>
            <a:r>
              <a:rPr lang="en-AU" altLang="en-US" sz="2400" i="1" dirty="0"/>
              <a:t>not</a:t>
            </a:r>
            <a:r>
              <a:rPr lang="en-AU" altLang="en-US" sz="2400" dirty="0"/>
              <a:t> so tightly </a:t>
            </a:r>
            <a:r>
              <a:rPr lang="en-AU" altLang="en-US" sz="2400" dirty="0" smtClean="0"/>
              <a:t>connected</a:t>
            </a:r>
          </a:p>
          <a:p>
            <a:pPr>
              <a:lnSpc>
                <a:spcPct val="90000"/>
              </a:lnSpc>
            </a:pPr>
            <a:r>
              <a:rPr lang="en-AU" altLang="en-US" dirty="0" smtClean="0"/>
              <a:t>There is strong cohesion among the members of the clique.</a:t>
            </a:r>
            <a:endParaRPr lang="en-AU" altLang="en-US" dirty="0"/>
          </a:p>
          <a:p>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l="54050" t="24632" r="17618" b="25870"/>
          <a:stretch>
            <a:fillRect/>
          </a:stretch>
        </p:blipFill>
        <p:spPr bwMode="auto">
          <a:xfrm>
            <a:off x="457200" y="1024647"/>
            <a:ext cx="3730650" cy="5071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3"/>
          <p:cNvSpPr txBox="1">
            <a:spLocks noGrp="1"/>
          </p:cNvSpPr>
          <p:nvPr/>
        </p:nvSpPr>
        <p:spPr bwMode="auto">
          <a:xfrm>
            <a:off x="457200" y="6248400"/>
            <a:ext cx="1371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fld id="{D87CAA59-99A6-4F76-9659-DD89388F5B7E}" type="datetime1">
              <a:rPr lang="en-US" altLang="en-US" sz="1400"/>
              <a:pPr eaLnBrk="1" hangingPunct="1">
                <a:spcBef>
                  <a:spcPct val="0"/>
                </a:spcBef>
                <a:buFontTx/>
                <a:buNone/>
              </a:pPr>
              <a:t>5/23/2021</a:t>
            </a:fld>
            <a:endParaRPr lang="en-US" altLang="en-US" sz="1400" dirty="0"/>
          </a:p>
        </p:txBody>
      </p:sp>
      <p:sp>
        <p:nvSpPr>
          <p:cNvPr id="6" name="Date Placeholder 1"/>
          <p:cNvSpPr>
            <a:spLocks noGrp="1"/>
          </p:cNvSpPr>
          <p:nvPr>
            <p:ph type="dt" sz="half" idx="10"/>
          </p:nvPr>
        </p:nvSpPr>
        <p:spPr>
          <a:xfrm>
            <a:off x="457200" y="6248400"/>
            <a:ext cx="1371600" cy="476250"/>
          </a:xfrm>
        </p:spPr>
        <p:txBody>
          <a:bodyPr/>
          <a:lstStyle/>
          <a:p>
            <a:pPr>
              <a:defRPr/>
            </a:pPr>
            <a:fld id="{769DF527-0CEF-4F3A-868A-DF7849B54176}" type="datetime1">
              <a:rPr lang="en-US" altLang="en-US" smtClean="0"/>
              <a:t>5/23/2021</a:t>
            </a:fld>
            <a:endParaRPr lang="en-US" altLang="en-US" dirty="0"/>
          </a:p>
        </p:txBody>
      </p:sp>
      <p:sp>
        <p:nvSpPr>
          <p:cNvPr id="7" name="Footer Placeholder 2"/>
          <p:cNvSpPr>
            <a:spLocks noGrp="1"/>
          </p:cNvSpPr>
          <p:nvPr>
            <p:ph type="ftr" sz="quarter" idx="11"/>
          </p:nvPr>
        </p:nvSpPr>
        <p:spPr>
          <a:xfrm>
            <a:off x="2057400" y="6248400"/>
            <a:ext cx="5105400" cy="476250"/>
          </a:xfrm>
        </p:spPr>
        <p:txBody>
          <a:bodyPr/>
          <a:lstStyle/>
          <a:p>
            <a:pPr>
              <a:defRPr/>
            </a:pPr>
            <a:r>
              <a:rPr lang="en-US" altLang="en-US" dirty="0" smtClean="0"/>
              <a:t>CS3907/CS6444 - Big Data and Analytics</a:t>
            </a:r>
            <a:endParaRPr lang="en-US" altLang="en-US" dirty="0"/>
          </a:p>
        </p:txBody>
      </p:sp>
    </p:spTree>
    <p:extLst>
      <p:ext uri="{BB962C8B-B14F-4D97-AF65-F5344CB8AC3E}">
        <p14:creationId xmlns:p14="http://schemas.microsoft.com/office/powerpoint/2010/main" val="558405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3"/>
          <p:cNvSpPr txBox="1">
            <a:spLocks noGrp="1"/>
          </p:cNvSpPr>
          <p:nvPr/>
        </p:nvSpPr>
        <p:spPr bwMode="auto">
          <a:xfrm>
            <a:off x="457200" y="6248400"/>
            <a:ext cx="1371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fld id="{4A83495F-0CE7-4825-BAB0-3F14B6AB506F}" type="datetime1">
              <a:rPr lang="en-US" altLang="en-US" sz="1400"/>
              <a:pPr eaLnBrk="1" hangingPunct="1">
                <a:spcBef>
                  <a:spcPct val="0"/>
                </a:spcBef>
                <a:buFontTx/>
                <a:buNone/>
              </a:pPr>
              <a:t>5/23/2021</a:t>
            </a:fld>
            <a:endParaRPr lang="en-US" altLang="en-US" sz="1400" dirty="0"/>
          </a:p>
        </p:txBody>
      </p:sp>
      <p:sp>
        <p:nvSpPr>
          <p:cNvPr id="13315" name="Rectangle 2"/>
          <p:cNvSpPr>
            <a:spLocks noGrp="1" noChangeArrowheads="1"/>
          </p:cNvSpPr>
          <p:nvPr>
            <p:ph type="title"/>
          </p:nvPr>
        </p:nvSpPr>
        <p:spPr/>
        <p:txBody>
          <a:bodyPr/>
          <a:lstStyle/>
          <a:p>
            <a:r>
              <a:rPr lang="en-US" altLang="en-US" dirty="0" smtClean="0"/>
              <a:t>Graphs: Average Path Length</a:t>
            </a:r>
          </a:p>
        </p:txBody>
      </p:sp>
      <p:sp>
        <p:nvSpPr>
          <p:cNvPr id="13316" name="Rectangle 3"/>
          <p:cNvSpPr>
            <a:spLocks noGrp="1" noChangeArrowheads="1"/>
          </p:cNvSpPr>
          <p:nvPr>
            <p:ph type="body" idx="1"/>
          </p:nvPr>
        </p:nvSpPr>
        <p:spPr>
          <a:xfrm>
            <a:off x="457200" y="1219200"/>
            <a:ext cx="4648200" cy="4495800"/>
          </a:xfrm>
        </p:spPr>
        <p:txBody>
          <a:bodyPr/>
          <a:lstStyle/>
          <a:p>
            <a:pPr>
              <a:lnSpc>
                <a:spcPct val="90000"/>
              </a:lnSpc>
            </a:pPr>
            <a:r>
              <a:rPr lang="en-AU" altLang="en-US" sz="1800" i="1" dirty="0" smtClean="0"/>
              <a:t>Diameter </a:t>
            </a:r>
            <a:r>
              <a:rPr lang="en-AU" altLang="en-US" sz="1800" dirty="0" smtClean="0"/>
              <a:t>is the longest path from one frontier node to another.</a:t>
            </a:r>
          </a:p>
          <a:p>
            <a:pPr>
              <a:lnSpc>
                <a:spcPct val="90000"/>
              </a:lnSpc>
            </a:pPr>
            <a:r>
              <a:rPr lang="en-AU" altLang="en-US" sz="1800" i="1" dirty="0" smtClean="0"/>
              <a:t>Shortest paths</a:t>
            </a:r>
            <a:r>
              <a:rPr lang="en-AU" altLang="en-US" sz="1800" dirty="0" smtClean="0"/>
              <a:t> are</a:t>
            </a:r>
            <a:endParaRPr lang="en-US" altLang="en-US" sz="1800" dirty="0" smtClean="0"/>
          </a:p>
          <a:p>
            <a:pPr lvl="1">
              <a:lnSpc>
                <a:spcPct val="90000"/>
              </a:lnSpc>
            </a:pPr>
            <a:r>
              <a:rPr lang="en-AU" altLang="en-US" sz="1600" dirty="0" smtClean="0"/>
              <a:t>AB, AC, ABD, ABE, BC, BD, BE, CBD, CBE, DBE</a:t>
            </a:r>
            <a:endParaRPr lang="en-US" altLang="en-US" sz="1600" dirty="0" smtClean="0"/>
          </a:p>
          <a:p>
            <a:pPr>
              <a:lnSpc>
                <a:spcPct val="90000"/>
              </a:lnSpc>
            </a:pPr>
            <a:r>
              <a:rPr lang="en-AU" altLang="en-US" sz="1800" dirty="0" smtClean="0"/>
              <a:t>Lengths</a:t>
            </a:r>
            <a:endParaRPr lang="en-US" altLang="en-US" sz="1800" dirty="0" smtClean="0"/>
          </a:p>
          <a:p>
            <a:pPr lvl="1">
              <a:lnSpc>
                <a:spcPct val="90000"/>
              </a:lnSpc>
            </a:pPr>
            <a:r>
              <a:rPr lang="en-AU" altLang="en-US" sz="1600" dirty="0" smtClean="0"/>
              <a:t>1, 1, 2, 2, 1, 1, 1, 2, 2, 2</a:t>
            </a:r>
            <a:endParaRPr lang="en-US" altLang="en-US" sz="1600" dirty="0" smtClean="0"/>
          </a:p>
          <a:p>
            <a:pPr lvl="1">
              <a:lnSpc>
                <a:spcPct val="90000"/>
              </a:lnSpc>
            </a:pPr>
            <a:r>
              <a:rPr lang="en-AU" altLang="en-US" sz="1600" dirty="0" smtClean="0"/>
              <a:t>Average path length</a:t>
            </a:r>
            <a:r>
              <a:rPr lang="en-US" altLang="en-US" sz="1600" dirty="0" smtClean="0"/>
              <a:t>: </a:t>
            </a:r>
            <a:r>
              <a:rPr lang="en-AU" altLang="en-US" sz="1600" dirty="0" smtClean="0"/>
              <a:t>1.5</a:t>
            </a:r>
          </a:p>
          <a:p>
            <a:pPr>
              <a:lnSpc>
                <a:spcPct val="90000"/>
              </a:lnSpc>
            </a:pPr>
            <a:r>
              <a:rPr lang="en-AU" altLang="en-US" sz="1800" dirty="0" smtClean="0"/>
              <a:t>In graphs with a low average path length, transfer of information between nodes takes place rapidly</a:t>
            </a:r>
            <a:endParaRPr lang="en-US" altLang="en-US" sz="1800" dirty="0" smtClean="0"/>
          </a:p>
          <a:p>
            <a:pPr>
              <a:lnSpc>
                <a:spcPct val="90000"/>
              </a:lnSpc>
            </a:pPr>
            <a:r>
              <a:rPr lang="en-AU" altLang="en-US" sz="1800" i="1" dirty="0" smtClean="0"/>
              <a:t>Average path length</a:t>
            </a:r>
            <a:r>
              <a:rPr lang="en-AU" altLang="en-US" sz="1800" dirty="0" smtClean="0"/>
              <a:t> is generally proportional to the size (</a:t>
            </a:r>
            <a:r>
              <a:rPr lang="en-AU" altLang="en-US" sz="1800" i="1" dirty="0" smtClean="0"/>
              <a:t>N</a:t>
            </a:r>
            <a:r>
              <a:rPr lang="en-AU" altLang="en-US" sz="1800" dirty="0" smtClean="0"/>
              <a:t>) of a network</a:t>
            </a:r>
            <a:endParaRPr lang="en-US" altLang="en-US" sz="1800" dirty="0" smtClean="0"/>
          </a:p>
          <a:p>
            <a:pPr lvl="1">
              <a:lnSpc>
                <a:spcPct val="90000"/>
              </a:lnSpc>
            </a:pPr>
            <a:r>
              <a:rPr lang="en-AU" altLang="en-US" sz="1600" dirty="0" smtClean="0"/>
              <a:t>In small-world networks it is proportional to log </a:t>
            </a:r>
            <a:r>
              <a:rPr lang="en-AU" altLang="en-US" sz="1600" i="1" dirty="0" smtClean="0"/>
              <a:t>N</a:t>
            </a:r>
            <a:endParaRPr lang="en-US" altLang="en-US" sz="1600" dirty="0" smtClean="0"/>
          </a:p>
          <a:p>
            <a:pPr lvl="1">
              <a:lnSpc>
                <a:spcPct val="90000"/>
              </a:lnSpc>
            </a:pPr>
            <a:r>
              <a:rPr lang="en-AU" altLang="en-US" sz="1600" dirty="0" smtClean="0"/>
              <a:t>In scale-free networks it is proportional to</a:t>
            </a:r>
            <a:br>
              <a:rPr lang="en-AU" altLang="en-US" sz="1600" dirty="0" smtClean="0"/>
            </a:br>
            <a:r>
              <a:rPr lang="en-AU" altLang="en-US" sz="1600" dirty="0" smtClean="0"/>
              <a:t>log </a:t>
            </a:r>
            <a:r>
              <a:rPr lang="en-AU" altLang="en-US" sz="1600" i="1" dirty="0" smtClean="0"/>
              <a:t>N</a:t>
            </a:r>
            <a:endParaRPr lang="en-US" altLang="en-US" sz="1600" i="1" dirty="0" smtClean="0"/>
          </a:p>
        </p:txBody>
      </p:sp>
      <p:pic>
        <p:nvPicPr>
          <p:cNvPr id="1331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236663"/>
            <a:ext cx="252095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fld id="{CB4D7678-1AAF-4142-A387-2BA1276562AE}" type="datetime1">
              <a:rPr lang="en-US" altLang="en-US" smtClean="0"/>
              <a:t>5/23/2021</a:t>
            </a:fld>
            <a:endParaRPr lang="en-US" altLang="en-US" dirty="0"/>
          </a:p>
        </p:txBody>
      </p:sp>
      <p:sp>
        <p:nvSpPr>
          <p:cNvPr id="3" name="Footer Placeholder 2"/>
          <p:cNvSpPr>
            <a:spLocks noGrp="1"/>
          </p:cNvSpPr>
          <p:nvPr>
            <p:ph type="ftr" sz="quarter" idx="11"/>
          </p:nvPr>
        </p:nvSpPr>
        <p:spPr/>
        <p:txBody>
          <a:bodyPr/>
          <a:lstStyle/>
          <a:p>
            <a:pPr>
              <a:defRPr/>
            </a:pPr>
            <a:r>
              <a:rPr lang="en-US" altLang="en-US" dirty="0" smtClean="0"/>
              <a:t>CS3907/CS6444 - Big Data and Analytics</a:t>
            </a:r>
            <a:endParaRPr lang="en-US" altLang="en-US" dirty="0"/>
          </a:p>
        </p:txBody>
      </p:sp>
      <p:sp>
        <p:nvSpPr>
          <p:cNvPr id="4" name="Slide Number Placeholder 3"/>
          <p:cNvSpPr>
            <a:spLocks noGrp="1"/>
          </p:cNvSpPr>
          <p:nvPr>
            <p:ph type="sldNum" sz="quarter" idx="12"/>
          </p:nvPr>
        </p:nvSpPr>
        <p:spPr/>
        <p:txBody>
          <a:bodyPr/>
          <a:lstStyle/>
          <a:p>
            <a:pPr>
              <a:defRPr/>
            </a:pPr>
            <a:r>
              <a:rPr lang="en-US" altLang="en-US" dirty="0" smtClean="0"/>
              <a:t>2-</a:t>
            </a:r>
            <a:fld id="{085E5DEA-49B4-4791-8597-1FCC752C42C8}" type="slidenum">
              <a:rPr lang="en-US" altLang="en-US" smtClean="0"/>
              <a:pPr>
                <a:defRPr/>
              </a:pPr>
              <a:t>11</a:t>
            </a:fld>
            <a:endParaRPr lang="en-US" altLang="en-US" dirty="0"/>
          </a:p>
        </p:txBody>
      </p:sp>
    </p:spTree>
    <p:extLst>
      <p:ext uri="{BB962C8B-B14F-4D97-AF65-F5344CB8AC3E}">
        <p14:creationId xmlns:p14="http://schemas.microsoft.com/office/powerpoint/2010/main" val="1892785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Date Placeholder 3"/>
          <p:cNvSpPr txBox="1">
            <a:spLocks noGrp="1"/>
          </p:cNvSpPr>
          <p:nvPr/>
        </p:nvSpPr>
        <p:spPr bwMode="auto">
          <a:xfrm>
            <a:off x="457200" y="6248400"/>
            <a:ext cx="1371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fld id="{34F08F3D-8B39-4460-BF0F-61B5EFA7DDA1}" type="datetime1">
              <a:rPr lang="en-US" altLang="en-US" sz="1400"/>
              <a:pPr eaLnBrk="1" hangingPunct="1">
                <a:spcBef>
                  <a:spcPct val="0"/>
                </a:spcBef>
                <a:buFontTx/>
                <a:buNone/>
              </a:pPr>
              <a:t>5/23/2021</a:t>
            </a:fld>
            <a:endParaRPr lang="en-US" altLang="en-US" sz="1400" dirty="0"/>
          </a:p>
        </p:txBody>
      </p:sp>
      <p:sp>
        <p:nvSpPr>
          <p:cNvPr id="14340" name="Slide Number Placeholder 5"/>
          <p:cNvSpPr txBox="1">
            <a:spLocks noGrp="1"/>
          </p:cNvSpPr>
          <p:nvPr/>
        </p:nvSpPr>
        <p:spPr bwMode="auto">
          <a:xfrm>
            <a:off x="7315200" y="6248400"/>
            <a:ext cx="685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400" dirty="0"/>
              <a:t>2-</a:t>
            </a:r>
            <a:fld id="{ECF1399D-C0B5-4E04-8647-0787690A056B}" type="slidenum">
              <a:rPr lang="en-US" altLang="en-US" sz="1400"/>
              <a:pPr eaLnBrk="1" hangingPunct="1">
                <a:spcBef>
                  <a:spcPct val="0"/>
                </a:spcBef>
                <a:buFontTx/>
                <a:buNone/>
              </a:pPr>
              <a:t>12</a:t>
            </a:fld>
            <a:endParaRPr lang="en-US" altLang="en-US" sz="1400" dirty="0"/>
          </a:p>
        </p:txBody>
      </p:sp>
      <p:sp>
        <p:nvSpPr>
          <p:cNvPr id="14341" name="Rectangle 2"/>
          <p:cNvSpPr>
            <a:spLocks noGrp="1" noChangeArrowheads="1"/>
          </p:cNvSpPr>
          <p:nvPr>
            <p:ph type="title"/>
          </p:nvPr>
        </p:nvSpPr>
        <p:spPr/>
        <p:txBody>
          <a:bodyPr/>
          <a:lstStyle/>
          <a:p>
            <a:r>
              <a:rPr lang="en-US" altLang="en-US" dirty="0" smtClean="0"/>
              <a:t>Network Definition</a:t>
            </a:r>
          </a:p>
        </p:txBody>
      </p:sp>
      <p:sp>
        <p:nvSpPr>
          <p:cNvPr id="14342" name="Rectangle 3"/>
          <p:cNvSpPr>
            <a:spLocks noGrp="1" noChangeArrowheads="1"/>
          </p:cNvSpPr>
          <p:nvPr>
            <p:ph type="body" idx="1"/>
          </p:nvPr>
        </p:nvSpPr>
        <p:spPr/>
        <p:txBody>
          <a:bodyPr/>
          <a:lstStyle/>
          <a:p>
            <a:r>
              <a:rPr lang="en-US" altLang="en-US" dirty="0" smtClean="0"/>
              <a:t>A </a:t>
            </a:r>
            <a:r>
              <a:rPr lang="en-US" altLang="en-US" i="1" dirty="0" smtClean="0">
                <a:solidFill>
                  <a:schemeClr val="accent2"/>
                </a:solidFill>
              </a:rPr>
              <a:t>network</a:t>
            </a:r>
            <a:r>
              <a:rPr lang="en-US" altLang="en-US" dirty="0" smtClean="0"/>
              <a:t> is a </a:t>
            </a:r>
            <a:r>
              <a:rPr lang="en-US" altLang="en-US" u="sng" dirty="0" smtClean="0"/>
              <a:t>connected</a:t>
            </a:r>
            <a:r>
              <a:rPr lang="en-US" altLang="en-US" dirty="0" smtClean="0"/>
              <a:t> graph</a:t>
            </a:r>
          </a:p>
          <a:p>
            <a:r>
              <a:rPr lang="en-US" altLang="en-US" dirty="0" smtClean="0"/>
              <a:t>A </a:t>
            </a:r>
            <a:r>
              <a:rPr lang="en-US" altLang="en-US" i="1" dirty="0" smtClean="0"/>
              <a:t>spanning tree</a:t>
            </a:r>
            <a:r>
              <a:rPr lang="en-US" altLang="en-US" dirty="0" smtClean="0"/>
              <a:t> of a network is a graph that:</a:t>
            </a:r>
          </a:p>
          <a:p>
            <a:pPr lvl="1"/>
            <a:r>
              <a:rPr lang="en-US" altLang="en-US" dirty="0" smtClean="0"/>
              <a:t>Connects all the vertices via N-1 edges w/ the minimum # of edges</a:t>
            </a:r>
          </a:p>
          <a:p>
            <a:pPr lvl="1"/>
            <a:r>
              <a:rPr lang="en-US" altLang="en-US" dirty="0" smtClean="0"/>
              <a:t>Contains </a:t>
            </a:r>
            <a:r>
              <a:rPr lang="en-US" altLang="en-US" u="sng" dirty="0" smtClean="0"/>
              <a:t>no</a:t>
            </a:r>
            <a:r>
              <a:rPr lang="en-US" altLang="en-US" dirty="0" smtClean="0"/>
              <a:t> circuits</a:t>
            </a:r>
          </a:p>
          <a:p>
            <a:r>
              <a:rPr lang="en-US" altLang="en-US" dirty="0" smtClean="0"/>
              <a:t>Properties:</a:t>
            </a:r>
          </a:p>
          <a:p>
            <a:pPr lvl="1"/>
            <a:r>
              <a:rPr lang="en-US" altLang="en-US" dirty="0" smtClean="0"/>
              <a:t>In a network with N vertices, every spanning tree has exactly N-1 edges</a:t>
            </a:r>
          </a:p>
          <a:p>
            <a:pPr lvl="1"/>
            <a:r>
              <a:rPr lang="en-US" altLang="en-US" dirty="0" smtClean="0"/>
              <a:t>Given a set of N-1 edges that connect all vertices, then it is acyclic</a:t>
            </a:r>
          </a:p>
          <a:p>
            <a:pPr lvl="1"/>
            <a:r>
              <a:rPr lang="en-US" altLang="en-US" dirty="0" smtClean="0"/>
              <a:t>A network with M vertices and N-1 edges has M &gt; N-1.</a:t>
            </a:r>
          </a:p>
          <a:p>
            <a:pPr lvl="1"/>
            <a:r>
              <a:rPr lang="en-US" altLang="en-US" dirty="0" smtClean="0"/>
              <a:t>The </a:t>
            </a:r>
            <a:r>
              <a:rPr lang="en-US" altLang="en-US" i="1" dirty="0" smtClean="0"/>
              <a:t>redundancy</a:t>
            </a:r>
            <a:r>
              <a:rPr lang="en-US" altLang="en-US" dirty="0" smtClean="0"/>
              <a:t> of the network, R = M-N+1.</a:t>
            </a:r>
          </a:p>
          <a:p>
            <a:pPr lvl="1"/>
            <a:r>
              <a:rPr lang="en-US" altLang="en-US" dirty="0" smtClean="0"/>
              <a:t>If R = 0, the network is a tree, and the spanning tree is unique.</a:t>
            </a:r>
          </a:p>
          <a:p>
            <a:pPr lvl="1"/>
            <a:r>
              <a:rPr lang="en-US" altLang="en-US" dirty="0" smtClean="0"/>
              <a:t>If R &gt; 0, there may be several spanning trees.</a:t>
            </a:r>
          </a:p>
          <a:p>
            <a:endParaRPr lang="en-US" altLang="en-US" sz="2000" dirty="0" smtClean="0"/>
          </a:p>
        </p:txBody>
      </p:sp>
      <p:sp>
        <p:nvSpPr>
          <p:cNvPr id="2" name="Date Placeholder 1"/>
          <p:cNvSpPr>
            <a:spLocks noGrp="1"/>
          </p:cNvSpPr>
          <p:nvPr>
            <p:ph type="dt" sz="half" idx="10"/>
          </p:nvPr>
        </p:nvSpPr>
        <p:spPr/>
        <p:txBody>
          <a:bodyPr/>
          <a:lstStyle/>
          <a:p>
            <a:pPr>
              <a:defRPr/>
            </a:pPr>
            <a:fld id="{F2317288-6721-4FA0-9E35-A889447A1186}" type="datetime1">
              <a:rPr lang="en-US" altLang="en-US" smtClean="0"/>
              <a:t>5/23/2021</a:t>
            </a:fld>
            <a:endParaRPr lang="en-US" altLang="en-US" dirty="0"/>
          </a:p>
        </p:txBody>
      </p:sp>
      <p:sp>
        <p:nvSpPr>
          <p:cNvPr id="3" name="Footer Placeholder 2"/>
          <p:cNvSpPr>
            <a:spLocks noGrp="1"/>
          </p:cNvSpPr>
          <p:nvPr>
            <p:ph type="ftr" sz="quarter" idx="11"/>
          </p:nvPr>
        </p:nvSpPr>
        <p:spPr/>
        <p:txBody>
          <a:bodyPr/>
          <a:lstStyle/>
          <a:p>
            <a:pPr>
              <a:defRPr/>
            </a:pPr>
            <a:r>
              <a:rPr lang="en-US" altLang="en-US" dirty="0" smtClean="0"/>
              <a:t>CS3907/CS6444 - Big Data and Analytics</a:t>
            </a:r>
            <a:endParaRPr lang="en-US" altLang="en-US" dirty="0"/>
          </a:p>
        </p:txBody>
      </p:sp>
      <p:sp>
        <p:nvSpPr>
          <p:cNvPr id="4" name="Slide Number Placeholder 3"/>
          <p:cNvSpPr>
            <a:spLocks noGrp="1"/>
          </p:cNvSpPr>
          <p:nvPr>
            <p:ph type="sldNum" sz="quarter" idx="12"/>
          </p:nvPr>
        </p:nvSpPr>
        <p:spPr/>
        <p:txBody>
          <a:bodyPr/>
          <a:lstStyle/>
          <a:p>
            <a:pPr>
              <a:defRPr/>
            </a:pPr>
            <a:r>
              <a:rPr lang="en-US" altLang="en-US" dirty="0" smtClean="0"/>
              <a:t>2-</a:t>
            </a:r>
            <a:fld id="{085E5DEA-49B4-4791-8597-1FCC752C42C8}" type="slidenum">
              <a:rPr lang="en-US" altLang="en-US" smtClean="0"/>
              <a:pPr>
                <a:defRPr/>
              </a:pPr>
              <a:t>12</a:t>
            </a:fld>
            <a:endParaRPr lang="en-US" altLang="en-US" dirty="0"/>
          </a:p>
        </p:txBody>
      </p:sp>
    </p:spTree>
    <p:extLst>
      <p:ext uri="{BB962C8B-B14F-4D97-AF65-F5344CB8AC3E}">
        <p14:creationId xmlns:p14="http://schemas.microsoft.com/office/powerpoint/2010/main" val="3433546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smtClean="0"/>
              <a:t>What is a Network?</a:t>
            </a:r>
          </a:p>
        </p:txBody>
      </p:sp>
      <p:sp>
        <p:nvSpPr>
          <p:cNvPr id="16387" name="Rectangle 3"/>
          <p:cNvSpPr>
            <a:spLocks noGrp="1" noChangeArrowheads="1"/>
          </p:cNvSpPr>
          <p:nvPr>
            <p:ph type="body" idx="1"/>
          </p:nvPr>
        </p:nvSpPr>
        <p:spPr>
          <a:xfrm>
            <a:off x="457200" y="1219200"/>
            <a:ext cx="4114800" cy="3733800"/>
          </a:xfrm>
        </p:spPr>
        <p:txBody>
          <a:bodyPr/>
          <a:lstStyle/>
          <a:p>
            <a:r>
              <a:rPr lang="en-US" altLang="en-US" dirty="0" smtClean="0"/>
              <a:t>Most empirical social networks are neither random …</a:t>
            </a:r>
          </a:p>
          <a:p>
            <a:endParaRPr lang="en-US" altLang="en-US" dirty="0" smtClean="0"/>
          </a:p>
          <a:p>
            <a:pPr>
              <a:buFontTx/>
              <a:buNone/>
            </a:pPr>
            <a:r>
              <a:rPr lang="en-US" altLang="en-US" dirty="0"/>
              <a:t>	</a:t>
            </a:r>
            <a:r>
              <a:rPr lang="en-US" altLang="en-US" dirty="0" smtClean="0"/>
              <a:t>nor regular</a:t>
            </a:r>
          </a:p>
          <a:p>
            <a:pPr>
              <a:buFontTx/>
              <a:buNone/>
            </a:pPr>
            <a:endParaRPr lang="en-US" altLang="en-US" dirty="0" smtClean="0"/>
          </a:p>
          <a:p>
            <a:pPr>
              <a:buFontTx/>
              <a:buNone/>
            </a:pPr>
            <a:r>
              <a:rPr lang="en-US" altLang="en-US" dirty="0"/>
              <a:t>	</a:t>
            </a:r>
            <a:r>
              <a:rPr lang="en-US" altLang="en-US" dirty="0" smtClean="0"/>
              <a:t>but complex …</a:t>
            </a:r>
          </a:p>
          <a:p>
            <a:r>
              <a:rPr lang="en-US" altLang="en-US" dirty="0"/>
              <a:t>Are real graphs random</a:t>
            </a:r>
            <a:r>
              <a:rPr lang="en-US" altLang="en-US" dirty="0" smtClean="0"/>
              <a:t>?</a:t>
            </a:r>
          </a:p>
          <a:p>
            <a:r>
              <a:rPr lang="en-US" altLang="en-US" dirty="0" smtClean="0"/>
              <a:t>Why or why not?</a:t>
            </a:r>
            <a:endParaRPr lang="en-US" altLang="en-US" dirty="0"/>
          </a:p>
          <a:p>
            <a:endParaRPr lang="en-US" altLang="en-US" dirty="0" smtClean="0"/>
          </a:p>
          <a:p>
            <a:endParaRPr lang="en-US" altLang="en-US" dirty="0" smtClean="0"/>
          </a:p>
        </p:txBody>
      </p:sp>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2237" y="1126424"/>
            <a:ext cx="1295400"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8437" y="2133600"/>
            <a:ext cx="107156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7" descr="SNA-Examp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3400" y="2385312"/>
            <a:ext cx="3810000" cy="386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a:defRPr/>
            </a:pPr>
            <a:fld id="{E5B77A6D-9AE0-4912-A745-552D8A7E7C5C}" type="datetime1">
              <a:rPr lang="en-US" altLang="en-US" smtClean="0"/>
              <a:t>5/23/2021</a:t>
            </a:fld>
            <a:endParaRPr lang="en-US" altLang="en-US" dirty="0"/>
          </a:p>
        </p:txBody>
      </p:sp>
      <p:sp>
        <p:nvSpPr>
          <p:cNvPr id="3" name="Footer Placeholder 2"/>
          <p:cNvSpPr>
            <a:spLocks noGrp="1"/>
          </p:cNvSpPr>
          <p:nvPr>
            <p:ph type="ftr" sz="quarter" idx="11"/>
          </p:nvPr>
        </p:nvSpPr>
        <p:spPr/>
        <p:txBody>
          <a:bodyPr/>
          <a:lstStyle/>
          <a:p>
            <a:pPr>
              <a:defRPr/>
            </a:pPr>
            <a:r>
              <a:rPr lang="en-US" altLang="en-US" dirty="0" smtClean="0"/>
              <a:t>CS3907/CS6444 - Big Data and Analytics</a:t>
            </a:r>
            <a:endParaRPr lang="en-US" altLang="en-US" dirty="0"/>
          </a:p>
        </p:txBody>
      </p:sp>
      <p:sp>
        <p:nvSpPr>
          <p:cNvPr id="4" name="Slide Number Placeholder 3"/>
          <p:cNvSpPr>
            <a:spLocks noGrp="1"/>
          </p:cNvSpPr>
          <p:nvPr>
            <p:ph type="sldNum" sz="quarter" idx="12"/>
          </p:nvPr>
        </p:nvSpPr>
        <p:spPr/>
        <p:txBody>
          <a:bodyPr/>
          <a:lstStyle/>
          <a:p>
            <a:pPr>
              <a:defRPr/>
            </a:pPr>
            <a:r>
              <a:rPr lang="en-US" altLang="en-US" dirty="0" smtClean="0"/>
              <a:t>2-</a:t>
            </a:r>
            <a:fld id="{085E5DEA-49B4-4791-8597-1FCC752C42C8}" type="slidenum">
              <a:rPr lang="en-US" altLang="en-US" smtClean="0"/>
              <a:pPr>
                <a:defRPr/>
              </a:pPr>
              <a:t>13</a:t>
            </a:fld>
            <a:endParaRPr lang="en-US" altLang="en-US" dirty="0"/>
          </a:p>
        </p:txBody>
      </p:sp>
    </p:spTree>
    <p:extLst>
      <p:ext uri="{BB962C8B-B14F-4D97-AF65-F5344CB8AC3E}">
        <p14:creationId xmlns:p14="http://schemas.microsoft.com/office/powerpoint/2010/main" val="511799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Date Placeholder 4"/>
          <p:cNvSpPr txBox="1">
            <a:spLocks noGrp="1"/>
          </p:cNvSpPr>
          <p:nvPr/>
        </p:nvSpPr>
        <p:spPr bwMode="auto">
          <a:xfrm>
            <a:off x="457200" y="6248400"/>
            <a:ext cx="1371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fld id="{15E4BD91-3872-4F4A-8BC9-9895F8949BC0}" type="datetime1">
              <a:rPr lang="en-US" altLang="en-US" sz="1400"/>
              <a:pPr eaLnBrk="1" hangingPunct="1">
                <a:spcBef>
                  <a:spcPct val="0"/>
                </a:spcBef>
                <a:buFontTx/>
                <a:buNone/>
              </a:pPr>
              <a:t>5/23/2021</a:t>
            </a:fld>
            <a:endParaRPr lang="en-US" altLang="en-US" sz="1400" dirty="0"/>
          </a:p>
        </p:txBody>
      </p:sp>
      <p:sp>
        <p:nvSpPr>
          <p:cNvPr id="19459" name="Slide Number Placeholder 6"/>
          <p:cNvSpPr txBox="1">
            <a:spLocks noGrp="1"/>
          </p:cNvSpPr>
          <p:nvPr/>
        </p:nvSpPr>
        <p:spPr bwMode="auto">
          <a:xfrm>
            <a:off x="7010400" y="6248400"/>
            <a:ext cx="990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400" dirty="0"/>
              <a:t>2-</a:t>
            </a:r>
            <a:fld id="{40AA60BE-3D14-4C01-8A05-9350FF6003B0}" type="slidenum">
              <a:rPr lang="en-US" altLang="en-US" sz="1400"/>
              <a:pPr eaLnBrk="1" hangingPunct="1">
                <a:spcBef>
                  <a:spcPct val="0"/>
                </a:spcBef>
                <a:buFontTx/>
                <a:buNone/>
              </a:pPr>
              <a:t>14</a:t>
            </a:fld>
            <a:endParaRPr lang="en-US" altLang="en-US" sz="1400" dirty="0"/>
          </a:p>
        </p:txBody>
      </p:sp>
      <p:sp>
        <p:nvSpPr>
          <p:cNvPr id="19460" name="Rectangle 2"/>
          <p:cNvSpPr>
            <a:spLocks noGrp="1" noChangeArrowheads="1"/>
          </p:cNvSpPr>
          <p:nvPr>
            <p:ph type="title"/>
          </p:nvPr>
        </p:nvSpPr>
        <p:spPr/>
        <p:txBody>
          <a:bodyPr/>
          <a:lstStyle/>
          <a:p>
            <a:r>
              <a:rPr lang="en-US" altLang="en-US" dirty="0" smtClean="0"/>
              <a:t>Some Graph/Network Properties</a:t>
            </a:r>
          </a:p>
        </p:txBody>
      </p:sp>
      <p:sp>
        <p:nvSpPr>
          <p:cNvPr id="29701" name="Rectangle 3"/>
          <p:cNvSpPr>
            <a:spLocks noGrp="1" noChangeArrowheads="1"/>
          </p:cNvSpPr>
          <p:nvPr>
            <p:ph type="body" sz="half" idx="1"/>
          </p:nvPr>
        </p:nvSpPr>
        <p:spPr>
          <a:xfrm>
            <a:off x="533400" y="1143000"/>
            <a:ext cx="8153400" cy="457200"/>
          </a:xfrm>
        </p:spPr>
        <p:txBody>
          <a:bodyPr/>
          <a:lstStyle/>
          <a:p>
            <a:pPr marL="0" indent="0">
              <a:buFontTx/>
              <a:buNone/>
              <a:defRPr/>
            </a:pPr>
            <a:r>
              <a:rPr lang="en-US" altLang="en-US" sz="2000" dirty="0" smtClean="0"/>
              <a:t>Derived from mathematical properties of graphs</a:t>
            </a:r>
          </a:p>
          <a:p>
            <a:pPr>
              <a:defRPr/>
            </a:pPr>
            <a:endParaRPr lang="en-US" altLang="en-US" sz="2000" dirty="0" smtClean="0"/>
          </a:p>
        </p:txBody>
      </p:sp>
      <p:graphicFrame>
        <p:nvGraphicFramePr>
          <p:cNvPr id="10274" name="Group 34"/>
          <p:cNvGraphicFramePr>
            <a:graphicFrameLocks noGrp="1"/>
          </p:cNvGraphicFramePr>
          <p:nvPr>
            <p:ph sz="half" idx="2"/>
            <p:extLst/>
          </p:nvPr>
        </p:nvGraphicFramePr>
        <p:xfrm>
          <a:off x="533400" y="1600201"/>
          <a:ext cx="7543800" cy="4038601"/>
        </p:xfrm>
        <a:graphic>
          <a:graphicData uri="http://schemas.openxmlformats.org/drawingml/2006/table">
            <a:tbl>
              <a:tblPr/>
              <a:tblGrid>
                <a:gridCol w="2162175"/>
                <a:gridCol w="5381625"/>
              </a:tblGrid>
              <a:tr h="385952">
                <a:tc>
                  <a:txBody>
                    <a:bodyPr/>
                    <a:lstStyle>
                      <a:lvl1pPr marL="342900" indent="-342900">
                        <a:spcBef>
                          <a:spcPct val="20000"/>
                        </a:spcBef>
                        <a:defRPr sz="2000">
                          <a:solidFill>
                            <a:schemeClr val="tx1"/>
                          </a:solidFill>
                          <a:latin typeface="Arial" panose="020B0604020202020204" pitchFamily="34" charset="0"/>
                        </a:defRPr>
                      </a:lvl1pPr>
                      <a:lvl2pPr marL="742950" indent="-285750">
                        <a:spcBef>
                          <a:spcPct val="20000"/>
                        </a:spcBef>
                        <a:defRPr>
                          <a:solidFill>
                            <a:schemeClr val="tx1"/>
                          </a:solidFill>
                          <a:latin typeface="Arial" panose="020B0604020202020204" pitchFamily="34" charset="0"/>
                        </a:defRPr>
                      </a:lvl2pPr>
                      <a:lvl3pPr marL="1143000" indent="-228600">
                        <a:spcBef>
                          <a:spcPct val="20000"/>
                        </a:spcBef>
                        <a:defRPr sz="1600">
                          <a:solidFill>
                            <a:schemeClr val="tx1"/>
                          </a:solidFill>
                          <a:latin typeface="Arial" panose="020B0604020202020204" pitchFamily="34" charset="0"/>
                        </a:defRPr>
                      </a:lvl3pPr>
                      <a:lvl4pPr marL="1600200" indent="-228600">
                        <a:spcBef>
                          <a:spcPct val="20000"/>
                        </a:spcBef>
                        <a:defRPr sz="1400">
                          <a:solidFill>
                            <a:schemeClr val="tx1"/>
                          </a:solidFill>
                          <a:latin typeface="Arial" panose="020B0604020202020204" pitchFamily="34" charset="0"/>
                        </a:defRPr>
                      </a:lvl4pPr>
                      <a:lvl5pPr marL="2057400" indent="-228600">
                        <a:spcBef>
                          <a:spcPct val="20000"/>
                        </a:spcBef>
                        <a:defRPr sz="1400">
                          <a:solidFill>
                            <a:schemeClr val="tx1"/>
                          </a:solidFill>
                          <a:latin typeface="Arial" panose="020B0604020202020204" pitchFamily="34" charset="0"/>
                        </a:defRPr>
                      </a:lvl5pPr>
                      <a:lvl6pPr marL="2514600" indent="-228600" fontAlgn="base">
                        <a:spcBef>
                          <a:spcPct val="20000"/>
                        </a:spcBef>
                        <a:spcAft>
                          <a:spcPct val="0"/>
                        </a:spcAft>
                        <a:defRPr sz="1400">
                          <a:solidFill>
                            <a:schemeClr val="tx1"/>
                          </a:solidFill>
                          <a:latin typeface="Arial" panose="020B0604020202020204" pitchFamily="34" charset="0"/>
                        </a:defRPr>
                      </a:lvl6pPr>
                      <a:lvl7pPr marL="2971800" indent="-228600" fontAlgn="base">
                        <a:spcBef>
                          <a:spcPct val="20000"/>
                        </a:spcBef>
                        <a:spcAft>
                          <a:spcPct val="0"/>
                        </a:spcAft>
                        <a:defRPr sz="1400">
                          <a:solidFill>
                            <a:schemeClr val="tx1"/>
                          </a:solidFill>
                          <a:latin typeface="Arial" panose="020B0604020202020204" pitchFamily="34" charset="0"/>
                        </a:defRPr>
                      </a:lvl7pPr>
                      <a:lvl8pPr marL="3429000" indent="-228600" fontAlgn="base">
                        <a:spcBef>
                          <a:spcPct val="20000"/>
                        </a:spcBef>
                        <a:spcAft>
                          <a:spcPct val="0"/>
                        </a:spcAft>
                        <a:defRPr sz="1400">
                          <a:solidFill>
                            <a:schemeClr val="tx1"/>
                          </a:solidFill>
                          <a:latin typeface="Arial" panose="020B0604020202020204" pitchFamily="34" charset="0"/>
                        </a:defRPr>
                      </a:lvl8pPr>
                      <a:lvl9pPr marL="3886200" indent="-228600" fontAlgn="base">
                        <a:spcBef>
                          <a:spcPct val="20000"/>
                        </a:spcBef>
                        <a:spcAft>
                          <a:spcPct val="0"/>
                        </a:spcAft>
                        <a:defRPr sz="1400">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300" b="1"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Metric</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c>
                  <a:txBody>
                    <a:bodyPr/>
                    <a:lstStyle>
                      <a:lvl1pPr marL="342900" indent="-342900">
                        <a:spcBef>
                          <a:spcPct val="20000"/>
                        </a:spcBef>
                        <a:defRPr sz="2000">
                          <a:solidFill>
                            <a:schemeClr val="tx1"/>
                          </a:solidFill>
                          <a:latin typeface="Arial" panose="020B0604020202020204" pitchFamily="34" charset="0"/>
                        </a:defRPr>
                      </a:lvl1pPr>
                      <a:lvl2pPr marL="742950" indent="-285750">
                        <a:spcBef>
                          <a:spcPct val="20000"/>
                        </a:spcBef>
                        <a:defRPr>
                          <a:solidFill>
                            <a:schemeClr val="tx1"/>
                          </a:solidFill>
                          <a:latin typeface="Arial" panose="020B0604020202020204" pitchFamily="34" charset="0"/>
                        </a:defRPr>
                      </a:lvl2pPr>
                      <a:lvl3pPr marL="1143000" indent="-228600">
                        <a:spcBef>
                          <a:spcPct val="20000"/>
                        </a:spcBef>
                        <a:defRPr sz="1600">
                          <a:solidFill>
                            <a:schemeClr val="tx1"/>
                          </a:solidFill>
                          <a:latin typeface="Arial" panose="020B0604020202020204" pitchFamily="34" charset="0"/>
                        </a:defRPr>
                      </a:lvl3pPr>
                      <a:lvl4pPr marL="1600200" indent="-228600">
                        <a:spcBef>
                          <a:spcPct val="20000"/>
                        </a:spcBef>
                        <a:defRPr sz="1400">
                          <a:solidFill>
                            <a:schemeClr val="tx1"/>
                          </a:solidFill>
                          <a:latin typeface="Arial" panose="020B0604020202020204" pitchFamily="34" charset="0"/>
                        </a:defRPr>
                      </a:lvl4pPr>
                      <a:lvl5pPr marL="2057400" indent="-228600">
                        <a:spcBef>
                          <a:spcPct val="20000"/>
                        </a:spcBef>
                        <a:defRPr sz="1400">
                          <a:solidFill>
                            <a:schemeClr val="tx1"/>
                          </a:solidFill>
                          <a:latin typeface="Arial" panose="020B0604020202020204" pitchFamily="34" charset="0"/>
                        </a:defRPr>
                      </a:lvl5pPr>
                      <a:lvl6pPr marL="2514600" indent="-228600" fontAlgn="base">
                        <a:spcBef>
                          <a:spcPct val="20000"/>
                        </a:spcBef>
                        <a:spcAft>
                          <a:spcPct val="0"/>
                        </a:spcAft>
                        <a:defRPr sz="1400">
                          <a:solidFill>
                            <a:schemeClr val="tx1"/>
                          </a:solidFill>
                          <a:latin typeface="Arial" panose="020B0604020202020204" pitchFamily="34" charset="0"/>
                        </a:defRPr>
                      </a:lvl6pPr>
                      <a:lvl7pPr marL="2971800" indent="-228600" fontAlgn="base">
                        <a:spcBef>
                          <a:spcPct val="20000"/>
                        </a:spcBef>
                        <a:spcAft>
                          <a:spcPct val="0"/>
                        </a:spcAft>
                        <a:defRPr sz="1400">
                          <a:solidFill>
                            <a:schemeClr val="tx1"/>
                          </a:solidFill>
                          <a:latin typeface="Arial" panose="020B0604020202020204" pitchFamily="34" charset="0"/>
                        </a:defRPr>
                      </a:lvl7pPr>
                      <a:lvl8pPr marL="3429000" indent="-228600" fontAlgn="base">
                        <a:spcBef>
                          <a:spcPct val="20000"/>
                        </a:spcBef>
                        <a:spcAft>
                          <a:spcPct val="0"/>
                        </a:spcAft>
                        <a:defRPr sz="1400">
                          <a:solidFill>
                            <a:schemeClr val="tx1"/>
                          </a:solidFill>
                          <a:latin typeface="Arial" panose="020B0604020202020204" pitchFamily="34" charset="0"/>
                        </a:defRPr>
                      </a:lvl8pPr>
                      <a:lvl9pPr marL="3886200" indent="-228600" fontAlgn="base">
                        <a:spcBef>
                          <a:spcPct val="20000"/>
                        </a:spcBef>
                        <a:spcAft>
                          <a:spcPct val="0"/>
                        </a:spcAft>
                        <a:defRPr sz="1400">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en-US" sz="1300" b="1"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Description</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lumMod val="75000"/>
                      </a:schemeClr>
                    </a:solidFill>
                  </a:tcPr>
                </a:tc>
              </a:tr>
              <a:tr h="632961">
                <a:tc>
                  <a:txBody>
                    <a:bodyPr/>
                    <a:lstStyle>
                      <a:lvl1pPr marL="342900" indent="-342900">
                        <a:spcBef>
                          <a:spcPct val="20000"/>
                        </a:spcBef>
                        <a:defRPr sz="2000">
                          <a:solidFill>
                            <a:schemeClr val="tx1"/>
                          </a:solidFill>
                          <a:latin typeface="Arial" panose="020B0604020202020204" pitchFamily="34" charset="0"/>
                        </a:defRPr>
                      </a:lvl1pPr>
                      <a:lvl2pPr marL="742950" indent="-285750">
                        <a:spcBef>
                          <a:spcPct val="20000"/>
                        </a:spcBef>
                        <a:defRPr>
                          <a:solidFill>
                            <a:schemeClr val="tx1"/>
                          </a:solidFill>
                          <a:latin typeface="Arial" panose="020B0604020202020204" pitchFamily="34" charset="0"/>
                        </a:defRPr>
                      </a:lvl2pPr>
                      <a:lvl3pPr marL="1143000" indent="-228600">
                        <a:spcBef>
                          <a:spcPct val="20000"/>
                        </a:spcBef>
                        <a:defRPr sz="1600">
                          <a:solidFill>
                            <a:schemeClr val="tx1"/>
                          </a:solidFill>
                          <a:latin typeface="Arial" panose="020B0604020202020204" pitchFamily="34" charset="0"/>
                        </a:defRPr>
                      </a:lvl3pPr>
                      <a:lvl4pPr marL="1600200" indent="-228600">
                        <a:spcBef>
                          <a:spcPct val="20000"/>
                        </a:spcBef>
                        <a:defRPr sz="1400">
                          <a:solidFill>
                            <a:schemeClr val="tx1"/>
                          </a:solidFill>
                          <a:latin typeface="Arial" panose="020B0604020202020204" pitchFamily="34" charset="0"/>
                        </a:defRPr>
                      </a:lvl4pPr>
                      <a:lvl5pPr marL="2057400" indent="-228600">
                        <a:spcBef>
                          <a:spcPct val="20000"/>
                        </a:spcBef>
                        <a:defRPr sz="1400">
                          <a:solidFill>
                            <a:schemeClr val="tx1"/>
                          </a:solidFill>
                          <a:latin typeface="Arial" panose="020B0604020202020204" pitchFamily="34" charset="0"/>
                        </a:defRPr>
                      </a:lvl5pPr>
                      <a:lvl6pPr marL="2514600" indent="-228600" fontAlgn="base">
                        <a:spcBef>
                          <a:spcPct val="20000"/>
                        </a:spcBef>
                        <a:spcAft>
                          <a:spcPct val="0"/>
                        </a:spcAft>
                        <a:defRPr sz="1400">
                          <a:solidFill>
                            <a:schemeClr val="tx1"/>
                          </a:solidFill>
                          <a:latin typeface="Arial" panose="020B0604020202020204" pitchFamily="34" charset="0"/>
                        </a:defRPr>
                      </a:lvl6pPr>
                      <a:lvl7pPr marL="2971800" indent="-228600" fontAlgn="base">
                        <a:spcBef>
                          <a:spcPct val="20000"/>
                        </a:spcBef>
                        <a:spcAft>
                          <a:spcPct val="0"/>
                        </a:spcAft>
                        <a:defRPr sz="1400">
                          <a:solidFill>
                            <a:schemeClr val="tx1"/>
                          </a:solidFill>
                          <a:latin typeface="Arial" panose="020B0604020202020204" pitchFamily="34" charset="0"/>
                        </a:defRPr>
                      </a:lvl7pPr>
                      <a:lvl8pPr marL="3429000" indent="-228600" fontAlgn="base">
                        <a:spcBef>
                          <a:spcPct val="20000"/>
                        </a:spcBef>
                        <a:spcAft>
                          <a:spcPct val="0"/>
                        </a:spcAft>
                        <a:defRPr sz="1400">
                          <a:solidFill>
                            <a:schemeClr val="tx1"/>
                          </a:solidFill>
                          <a:latin typeface="Arial" panose="020B0604020202020204" pitchFamily="34" charset="0"/>
                        </a:defRPr>
                      </a:lvl8pPr>
                      <a:lvl9pPr marL="3886200" indent="-228600" fontAlgn="base">
                        <a:spcBef>
                          <a:spcPct val="20000"/>
                        </a:spcBef>
                        <a:spcAft>
                          <a:spcPct val="0"/>
                        </a:spcAft>
                        <a:defRPr sz="14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Degree (in, out)</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000">
                          <a:solidFill>
                            <a:schemeClr val="tx1"/>
                          </a:solidFill>
                          <a:latin typeface="Arial" panose="020B0604020202020204" pitchFamily="34" charset="0"/>
                        </a:defRPr>
                      </a:lvl1pPr>
                      <a:lvl2pPr marL="742950" indent="-285750">
                        <a:spcBef>
                          <a:spcPct val="20000"/>
                        </a:spcBef>
                        <a:defRPr>
                          <a:solidFill>
                            <a:schemeClr val="tx1"/>
                          </a:solidFill>
                          <a:latin typeface="Arial" panose="020B0604020202020204" pitchFamily="34" charset="0"/>
                        </a:defRPr>
                      </a:lvl2pPr>
                      <a:lvl3pPr marL="1143000" indent="-228600">
                        <a:spcBef>
                          <a:spcPct val="20000"/>
                        </a:spcBef>
                        <a:defRPr sz="1600">
                          <a:solidFill>
                            <a:schemeClr val="tx1"/>
                          </a:solidFill>
                          <a:latin typeface="Arial" panose="020B0604020202020204" pitchFamily="34" charset="0"/>
                        </a:defRPr>
                      </a:lvl3pPr>
                      <a:lvl4pPr marL="1600200" indent="-228600">
                        <a:spcBef>
                          <a:spcPct val="20000"/>
                        </a:spcBef>
                        <a:defRPr sz="1400">
                          <a:solidFill>
                            <a:schemeClr val="tx1"/>
                          </a:solidFill>
                          <a:latin typeface="Arial" panose="020B0604020202020204" pitchFamily="34" charset="0"/>
                        </a:defRPr>
                      </a:lvl4pPr>
                      <a:lvl5pPr marL="2057400" indent="-228600">
                        <a:spcBef>
                          <a:spcPct val="20000"/>
                        </a:spcBef>
                        <a:defRPr sz="1400">
                          <a:solidFill>
                            <a:schemeClr val="tx1"/>
                          </a:solidFill>
                          <a:latin typeface="Arial" panose="020B0604020202020204" pitchFamily="34" charset="0"/>
                        </a:defRPr>
                      </a:lvl5pPr>
                      <a:lvl6pPr marL="2514600" indent="-228600" fontAlgn="base">
                        <a:spcBef>
                          <a:spcPct val="20000"/>
                        </a:spcBef>
                        <a:spcAft>
                          <a:spcPct val="0"/>
                        </a:spcAft>
                        <a:defRPr sz="1400">
                          <a:solidFill>
                            <a:schemeClr val="tx1"/>
                          </a:solidFill>
                          <a:latin typeface="Arial" panose="020B0604020202020204" pitchFamily="34" charset="0"/>
                        </a:defRPr>
                      </a:lvl6pPr>
                      <a:lvl7pPr marL="2971800" indent="-228600" fontAlgn="base">
                        <a:spcBef>
                          <a:spcPct val="20000"/>
                        </a:spcBef>
                        <a:spcAft>
                          <a:spcPct val="0"/>
                        </a:spcAft>
                        <a:defRPr sz="1400">
                          <a:solidFill>
                            <a:schemeClr val="tx1"/>
                          </a:solidFill>
                          <a:latin typeface="Arial" panose="020B0604020202020204" pitchFamily="34" charset="0"/>
                        </a:defRPr>
                      </a:lvl7pPr>
                      <a:lvl8pPr marL="3429000" indent="-228600" fontAlgn="base">
                        <a:spcBef>
                          <a:spcPct val="20000"/>
                        </a:spcBef>
                        <a:spcAft>
                          <a:spcPct val="0"/>
                        </a:spcAft>
                        <a:defRPr sz="1400">
                          <a:solidFill>
                            <a:schemeClr val="tx1"/>
                          </a:solidFill>
                          <a:latin typeface="Arial" panose="020B0604020202020204" pitchFamily="34" charset="0"/>
                        </a:defRPr>
                      </a:lvl8pPr>
                      <a:lvl9pPr marL="3886200" indent="-228600" fontAlgn="base">
                        <a:spcBef>
                          <a:spcPct val="20000"/>
                        </a:spcBef>
                        <a:spcAft>
                          <a:spcPct val="0"/>
                        </a:spcAft>
                        <a:defRPr sz="14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The number of edges to/from a node; a measure of the richness of the node’s participation in the network.</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2961">
                <a:tc>
                  <a:txBody>
                    <a:bodyPr/>
                    <a:lstStyle>
                      <a:lvl1pPr marL="342900" indent="-342900">
                        <a:spcBef>
                          <a:spcPct val="20000"/>
                        </a:spcBef>
                        <a:defRPr sz="2000">
                          <a:solidFill>
                            <a:schemeClr val="tx1"/>
                          </a:solidFill>
                          <a:latin typeface="Arial" panose="020B0604020202020204" pitchFamily="34" charset="0"/>
                        </a:defRPr>
                      </a:lvl1pPr>
                      <a:lvl2pPr marL="742950" indent="-285750">
                        <a:spcBef>
                          <a:spcPct val="20000"/>
                        </a:spcBef>
                        <a:defRPr>
                          <a:solidFill>
                            <a:schemeClr val="tx1"/>
                          </a:solidFill>
                          <a:latin typeface="Arial" panose="020B0604020202020204" pitchFamily="34" charset="0"/>
                        </a:defRPr>
                      </a:lvl2pPr>
                      <a:lvl3pPr marL="1143000" indent="-228600">
                        <a:spcBef>
                          <a:spcPct val="20000"/>
                        </a:spcBef>
                        <a:defRPr sz="1600">
                          <a:solidFill>
                            <a:schemeClr val="tx1"/>
                          </a:solidFill>
                          <a:latin typeface="Arial" panose="020B0604020202020204" pitchFamily="34" charset="0"/>
                        </a:defRPr>
                      </a:lvl3pPr>
                      <a:lvl4pPr marL="1600200" indent="-228600">
                        <a:spcBef>
                          <a:spcPct val="20000"/>
                        </a:spcBef>
                        <a:defRPr sz="1400">
                          <a:solidFill>
                            <a:schemeClr val="tx1"/>
                          </a:solidFill>
                          <a:latin typeface="Arial" panose="020B0604020202020204" pitchFamily="34" charset="0"/>
                        </a:defRPr>
                      </a:lvl4pPr>
                      <a:lvl5pPr marL="2057400" indent="-228600">
                        <a:spcBef>
                          <a:spcPct val="20000"/>
                        </a:spcBef>
                        <a:defRPr sz="1400">
                          <a:solidFill>
                            <a:schemeClr val="tx1"/>
                          </a:solidFill>
                          <a:latin typeface="Arial" panose="020B0604020202020204" pitchFamily="34" charset="0"/>
                        </a:defRPr>
                      </a:lvl5pPr>
                      <a:lvl6pPr marL="2514600" indent="-228600" fontAlgn="base">
                        <a:spcBef>
                          <a:spcPct val="20000"/>
                        </a:spcBef>
                        <a:spcAft>
                          <a:spcPct val="0"/>
                        </a:spcAft>
                        <a:defRPr sz="1400">
                          <a:solidFill>
                            <a:schemeClr val="tx1"/>
                          </a:solidFill>
                          <a:latin typeface="Arial" panose="020B0604020202020204" pitchFamily="34" charset="0"/>
                        </a:defRPr>
                      </a:lvl6pPr>
                      <a:lvl7pPr marL="2971800" indent="-228600" fontAlgn="base">
                        <a:spcBef>
                          <a:spcPct val="20000"/>
                        </a:spcBef>
                        <a:spcAft>
                          <a:spcPct val="0"/>
                        </a:spcAft>
                        <a:defRPr sz="1400">
                          <a:solidFill>
                            <a:schemeClr val="tx1"/>
                          </a:solidFill>
                          <a:latin typeface="Arial" panose="020B0604020202020204" pitchFamily="34" charset="0"/>
                        </a:defRPr>
                      </a:lvl7pPr>
                      <a:lvl8pPr marL="3429000" indent="-228600" fontAlgn="base">
                        <a:spcBef>
                          <a:spcPct val="20000"/>
                        </a:spcBef>
                        <a:spcAft>
                          <a:spcPct val="0"/>
                        </a:spcAft>
                        <a:defRPr sz="1400">
                          <a:solidFill>
                            <a:schemeClr val="tx1"/>
                          </a:solidFill>
                          <a:latin typeface="Arial" panose="020B0604020202020204" pitchFamily="34" charset="0"/>
                        </a:defRPr>
                      </a:lvl8pPr>
                      <a:lvl9pPr marL="3886200" indent="-228600" fontAlgn="base">
                        <a:spcBef>
                          <a:spcPct val="20000"/>
                        </a:spcBef>
                        <a:spcAft>
                          <a:spcPct val="0"/>
                        </a:spcAft>
                        <a:defRPr sz="14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Betweenness</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000">
                          <a:solidFill>
                            <a:schemeClr val="tx1"/>
                          </a:solidFill>
                          <a:latin typeface="Arial" panose="020B0604020202020204" pitchFamily="34" charset="0"/>
                        </a:defRPr>
                      </a:lvl1pPr>
                      <a:lvl2pPr marL="742950" indent="-285750">
                        <a:spcBef>
                          <a:spcPct val="20000"/>
                        </a:spcBef>
                        <a:defRPr>
                          <a:solidFill>
                            <a:schemeClr val="tx1"/>
                          </a:solidFill>
                          <a:latin typeface="Arial" panose="020B0604020202020204" pitchFamily="34" charset="0"/>
                        </a:defRPr>
                      </a:lvl2pPr>
                      <a:lvl3pPr marL="1143000" indent="-228600">
                        <a:spcBef>
                          <a:spcPct val="20000"/>
                        </a:spcBef>
                        <a:defRPr sz="1600">
                          <a:solidFill>
                            <a:schemeClr val="tx1"/>
                          </a:solidFill>
                          <a:latin typeface="Arial" panose="020B0604020202020204" pitchFamily="34" charset="0"/>
                        </a:defRPr>
                      </a:lvl3pPr>
                      <a:lvl4pPr marL="1600200" indent="-228600">
                        <a:spcBef>
                          <a:spcPct val="20000"/>
                        </a:spcBef>
                        <a:defRPr sz="1400">
                          <a:solidFill>
                            <a:schemeClr val="tx1"/>
                          </a:solidFill>
                          <a:latin typeface="Arial" panose="020B0604020202020204" pitchFamily="34" charset="0"/>
                        </a:defRPr>
                      </a:lvl4pPr>
                      <a:lvl5pPr marL="2057400" indent="-228600">
                        <a:spcBef>
                          <a:spcPct val="20000"/>
                        </a:spcBef>
                        <a:defRPr sz="1400">
                          <a:solidFill>
                            <a:schemeClr val="tx1"/>
                          </a:solidFill>
                          <a:latin typeface="Arial" panose="020B0604020202020204" pitchFamily="34" charset="0"/>
                        </a:defRPr>
                      </a:lvl5pPr>
                      <a:lvl6pPr marL="2514600" indent="-228600" fontAlgn="base">
                        <a:spcBef>
                          <a:spcPct val="20000"/>
                        </a:spcBef>
                        <a:spcAft>
                          <a:spcPct val="0"/>
                        </a:spcAft>
                        <a:defRPr sz="1400">
                          <a:solidFill>
                            <a:schemeClr val="tx1"/>
                          </a:solidFill>
                          <a:latin typeface="Arial" panose="020B0604020202020204" pitchFamily="34" charset="0"/>
                        </a:defRPr>
                      </a:lvl6pPr>
                      <a:lvl7pPr marL="2971800" indent="-228600" fontAlgn="base">
                        <a:spcBef>
                          <a:spcPct val="20000"/>
                        </a:spcBef>
                        <a:spcAft>
                          <a:spcPct val="0"/>
                        </a:spcAft>
                        <a:defRPr sz="1400">
                          <a:solidFill>
                            <a:schemeClr val="tx1"/>
                          </a:solidFill>
                          <a:latin typeface="Arial" panose="020B0604020202020204" pitchFamily="34" charset="0"/>
                        </a:defRPr>
                      </a:lvl7pPr>
                      <a:lvl8pPr marL="3429000" indent="-228600" fontAlgn="base">
                        <a:spcBef>
                          <a:spcPct val="20000"/>
                        </a:spcBef>
                        <a:spcAft>
                          <a:spcPct val="0"/>
                        </a:spcAft>
                        <a:defRPr sz="1400">
                          <a:solidFill>
                            <a:schemeClr val="tx1"/>
                          </a:solidFill>
                          <a:latin typeface="Arial" panose="020B0604020202020204" pitchFamily="34" charset="0"/>
                        </a:defRPr>
                      </a:lvl8pPr>
                      <a:lvl9pPr marL="3886200" indent="-228600" fontAlgn="base">
                        <a:spcBef>
                          <a:spcPct val="20000"/>
                        </a:spcBef>
                        <a:spcAft>
                          <a:spcPct val="0"/>
                        </a:spcAft>
                        <a:defRPr sz="14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The number of paths passing through a node between a node A and a set of other nodes B.</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2961">
                <a:tc>
                  <a:txBody>
                    <a:bodyPr/>
                    <a:lstStyle>
                      <a:lvl1pPr marL="342900" indent="-342900">
                        <a:spcBef>
                          <a:spcPct val="20000"/>
                        </a:spcBef>
                        <a:defRPr sz="2000">
                          <a:solidFill>
                            <a:schemeClr val="tx1"/>
                          </a:solidFill>
                          <a:latin typeface="Arial" panose="020B0604020202020204" pitchFamily="34" charset="0"/>
                        </a:defRPr>
                      </a:lvl1pPr>
                      <a:lvl2pPr marL="742950" indent="-285750">
                        <a:spcBef>
                          <a:spcPct val="20000"/>
                        </a:spcBef>
                        <a:defRPr>
                          <a:solidFill>
                            <a:schemeClr val="tx1"/>
                          </a:solidFill>
                          <a:latin typeface="Arial" panose="020B0604020202020204" pitchFamily="34" charset="0"/>
                        </a:defRPr>
                      </a:lvl2pPr>
                      <a:lvl3pPr marL="1143000" indent="-228600">
                        <a:spcBef>
                          <a:spcPct val="20000"/>
                        </a:spcBef>
                        <a:defRPr sz="1600">
                          <a:solidFill>
                            <a:schemeClr val="tx1"/>
                          </a:solidFill>
                          <a:latin typeface="Arial" panose="020B0604020202020204" pitchFamily="34" charset="0"/>
                        </a:defRPr>
                      </a:lvl3pPr>
                      <a:lvl4pPr marL="1600200" indent="-228600">
                        <a:spcBef>
                          <a:spcPct val="20000"/>
                        </a:spcBef>
                        <a:defRPr sz="1400">
                          <a:solidFill>
                            <a:schemeClr val="tx1"/>
                          </a:solidFill>
                          <a:latin typeface="Arial" panose="020B0604020202020204" pitchFamily="34" charset="0"/>
                        </a:defRPr>
                      </a:lvl4pPr>
                      <a:lvl5pPr marL="2057400" indent="-228600">
                        <a:spcBef>
                          <a:spcPct val="20000"/>
                        </a:spcBef>
                        <a:defRPr sz="1400">
                          <a:solidFill>
                            <a:schemeClr val="tx1"/>
                          </a:solidFill>
                          <a:latin typeface="Arial" panose="020B0604020202020204" pitchFamily="34" charset="0"/>
                        </a:defRPr>
                      </a:lvl5pPr>
                      <a:lvl6pPr marL="2514600" indent="-228600" fontAlgn="base">
                        <a:spcBef>
                          <a:spcPct val="20000"/>
                        </a:spcBef>
                        <a:spcAft>
                          <a:spcPct val="0"/>
                        </a:spcAft>
                        <a:defRPr sz="1400">
                          <a:solidFill>
                            <a:schemeClr val="tx1"/>
                          </a:solidFill>
                          <a:latin typeface="Arial" panose="020B0604020202020204" pitchFamily="34" charset="0"/>
                        </a:defRPr>
                      </a:lvl6pPr>
                      <a:lvl7pPr marL="2971800" indent="-228600" fontAlgn="base">
                        <a:spcBef>
                          <a:spcPct val="20000"/>
                        </a:spcBef>
                        <a:spcAft>
                          <a:spcPct val="0"/>
                        </a:spcAft>
                        <a:defRPr sz="1400">
                          <a:solidFill>
                            <a:schemeClr val="tx1"/>
                          </a:solidFill>
                          <a:latin typeface="Arial" panose="020B0604020202020204" pitchFamily="34" charset="0"/>
                        </a:defRPr>
                      </a:lvl7pPr>
                      <a:lvl8pPr marL="3429000" indent="-228600" fontAlgn="base">
                        <a:spcBef>
                          <a:spcPct val="20000"/>
                        </a:spcBef>
                        <a:spcAft>
                          <a:spcPct val="0"/>
                        </a:spcAft>
                        <a:defRPr sz="1400">
                          <a:solidFill>
                            <a:schemeClr val="tx1"/>
                          </a:solidFill>
                          <a:latin typeface="Arial" panose="020B0604020202020204" pitchFamily="34" charset="0"/>
                        </a:defRPr>
                      </a:lvl8pPr>
                      <a:lvl9pPr marL="3886200" indent="-228600" fontAlgn="base">
                        <a:spcBef>
                          <a:spcPct val="20000"/>
                        </a:spcBef>
                        <a:spcAft>
                          <a:spcPct val="0"/>
                        </a:spcAft>
                        <a:defRPr sz="14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Path Length</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000">
                          <a:solidFill>
                            <a:schemeClr val="tx1"/>
                          </a:solidFill>
                          <a:latin typeface="Arial" panose="020B0604020202020204" pitchFamily="34" charset="0"/>
                        </a:defRPr>
                      </a:lvl1pPr>
                      <a:lvl2pPr marL="742950" indent="-285750">
                        <a:spcBef>
                          <a:spcPct val="20000"/>
                        </a:spcBef>
                        <a:defRPr>
                          <a:solidFill>
                            <a:schemeClr val="tx1"/>
                          </a:solidFill>
                          <a:latin typeface="Arial" panose="020B0604020202020204" pitchFamily="34" charset="0"/>
                        </a:defRPr>
                      </a:lvl2pPr>
                      <a:lvl3pPr marL="1143000" indent="-228600">
                        <a:spcBef>
                          <a:spcPct val="20000"/>
                        </a:spcBef>
                        <a:defRPr sz="1600">
                          <a:solidFill>
                            <a:schemeClr val="tx1"/>
                          </a:solidFill>
                          <a:latin typeface="Arial" panose="020B0604020202020204" pitchFamily="34" charset="0"/>
                        </a:defRPr>
                      </a:lvl3pPr>
                      <a:lvl4pPr marL="1600200" indent="-228600">
                        <a:spcBef>
                          <a:spcPct val="20000"/>
                        </a:spcBef>
                        <a:defRPr sz="1400">
                          <a:solidFill>
                            <a:schemeClr val="tx1"/>
                          </a:solidFill>
                          <a:latin typeface="Arial" panose="020B0604020202020204" pitchFamily="34" charset="0"/>
                        </a:defRPr>
                      </a:lvl4pPr>
                      <a:lvl5pPr marL="2057400" indent="-228600">
                        <a:spcBef>
                          <a:spcPct val="20000"/>
                        </a:spcBef>
                        <a:defRPr sz="1400">
                          <a:solidFill>
                            <a:schemeClr val="tx1"/>
                          </a:solidFill>
                          <a:latin typeface="Arial" panose="020B0604020202020204" pitchFamily="34" charset="0"/>
                        </a:defRPr>
                      </a:lvl5pPr>
                      <a:lvl6pPr marL="2514600" indent="-228600" fontAlgn="base">
                        <a:spcBef>
                          <a:spcPct val="20000"/>
                        </a:spcBef>
                        <a:spcAft>
                          <a:spcPct val="0"/>
                        </a:spcAft>
                        <a:defRPr sz="1400">
                          <a:solidFill>
                            <a:schemeClr val="tx1"/>
                          </a:solidFill>
                          <a:latin typeface="Arial" panose="020B0604020202020204" pitchFamily="34" charset="0"/>
                        </a:defRPr>
                      </a:lvl6pPr>
                      <a:lvl7pPr marL="2971800" indent="-228600" fontAlgn="base">
                        <a:spcBef>
                          <a:spcPct val="20000"/>
                        </a:spcBef>
                        <a:spcAft>
                          <a:spcPct val="0"/>
                        </a:spcAft>
                        <a:defRPr sz="1400">
                          <a:solidFill>
                            <a:schemeClr val="tx1"/>
                          </a:solidFill>
                          <a:latin typeface="Arial" panose="020B0604020202020204" pitchFamily="34" charset="0"/>
                        </a:defRPr>
                      </a:lvl7pPr>
                      <a:lvl8pPr marL="3429000" indent="-228600" fontAlgn="base">
                        <a:spcBef>
                          <a:spcPct val="20000"/>
                        </a:spcBef>
                        <a:spcAft>
                          <a:spcPct val="0"/>
                        </a:spcAft>
                        <a:defRPr sz="1400">
                          <a:solidFill>
                            <a:schemeClr val="tx1"/>
                          </a:solidFill>
                          <a:latin typeface="Arial" panose="020B0604020202020204" pitchFamily="34" charset="0"/>
                        </a:defRPr>
                      </a:lvl8pPr>
                      <a:lvl9pPr marL="3886200" indent="-228600" fontAlgn="base">
                        <a:spcBef>
                          <a:spcPct val="20000"/>
                        </a:spcBef>
                        <a:spcAft>
                          <a:spcPct val="0"/>
                        </a:spcAft>
                        <a:defRPr sz="14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Number of paths from one node A to another node b; the shortest, mean, and longest paths.</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21807">
                <a:tc>
                  <a:txBody>
                    <a:bodyPr/>
                    <a:lstStyle>
                      <a:lvl1pPr marL="342900" indent="-342900">
                        <a:spcBef>
                          <a:spcPct val="20000"/>
                        </a:spcBef>
                        <a:defRPr sz="2000">
                          <a:solidFill>
                            <a:schemeClr val="tx1"/>
                          </a:solidFill>
                          <a:latin typeface="Arial" panose="020B0604020202020204" pitchFamily="34" charset="0"/>
                        </a:defRPr>
                      </a:lvl1pPr>
                      <a:lvl2pPr marL="742950" indent="-285750">
                        <a:spcBef>
                          <a:spcPct val="20000"/>
                        </a:spcBef>
                        <a:defRPr>
                          <a:solidFill>
                            <a:schemeClr val="tx1"/>
                          </a:solidFill>
                          <a:latin typeface="Arial" panose="020B0604020202020204" pitchFamily="34" charset="0"/>
                        </a:defRPr>
                      </a:lvl2pPr>
                      <a:lvl3pPr marL="1143000" indent="-228600">
                        <a:spcBef>
                          <a:spcPct val="20000"/>
                        </a:spcBef>
                        <a:defRPr sz="1600">
                          <a:solidFill>
                            <a:schemeClr val="tx1"/>
                          </a:solidFill>
                          <a:latin typeface="Arial" panose="020B0604020202020204" pitchFamily="34" charset="0"/>
                        </a:defRPr>
                      </a:lvl3pPr>
                      <a:lvl4pPr marL="1600200" indent="-228600">
                        <a:spcBef>
                          <a:spcPct val="20000"/>
                        </a:spcBef>
                        <a:defRPr sz="1400">
                          <a:solidFill>
                            <a:schemeClr val="tx1"/>
                          </a:solidFill>
                          <a:latin typeface="Arial" panose="020B0604020202020204" pitchFamily="34" charset="0"/>
                        </a:defRPr>
                      </a:lvl4pPr>
                      <a:lvl5pPr marL="2057400" indent="-228600">
                        <a:spcBef>
                          <a:spcPct val="20000"/>
                        </a:spcBef>
                        <a:defRPr sz="1400">
                          <a:solidFill>
                            <a:schemeClr val="tx1"/>
                          </a:solidFill>
                          <a:latin typeface="Arial" panose="020B0604020202020204" pitchFamily="34" charset="0"/>
                        </a:defRPr>
                      </a:lvl5pPr>
                      <a:lvl6pPr marL="2514600" indent="-228600" fontAlgn="base">
                        <a:spcBef>
                          <a:spcPct val="20000"/>
                        </a:spcBef>
                        <a:spcAft>
                          <a:spcPct val="0"/>
                        </a:spcAft>
                        <a:defRPr sz="1400">
                          <a:solidFill>
                            <a:schemeClr val="tx1"/>
                          </a:solidFill>
                          <a:latin typeface="Arial" panose="020B0604020202020204" pitchFamily="34" charset="0"/>
                        </a:defRPr>
                      </a:lvl6pPr>
                      <a:lvl7pPr marL="2971800" indent="-228600" fontAlgn="base">
                        <a:spcBef>
                          <a:spcPct val="20000"/>
                        </a:spcBef>
                        <a:spcAft>
                          <a:spcPct val="0"/>
                        </a:spcAft>
                        <a:defRPr sz="1400">
                          <a:solidFill>
                            <a:schemeClr val="tx1"/>
                          </a:solidFill>
                          <a:latin typeface="Arial" panose="020B0604020202020204" pitchFamily="34" charset="0"/>
                        </a:defRPr>
                      </a:lvl7pPr>
                      <a:lvl8pPr marL="3429000" indent="-228600" fontAlgn="base">
                        <a:spcBef>
                          <a:spcPct val="20000"/>
                        </a:spcBef>
                        <a:spcAft>
                          <a:spcPct val="0"/>
                        </a:spcAft>
                        <a:defRPr sz="1400">
                          <a:solidFill>
                            <a:schemeClr val="tx1"/>
                          </a:solidFill>
                          <a:latin typeface="Arial" panose="020B0604020202020204" pitchFamily="34" charset="0"/>
                        </a:defRPr>
                      </a:lvl8pPr>
                      <a:lvl9pPr marL="3886200" indent="-228600" fontAlgn="base">
                        <a:spcBef>
                          <a:spcPct val="20000"/>
                        </a:spcBef>
                        <a:spcAft>
                          <a:spcPct val="0"/>
                        </a:spcAft>
                        <a:defRPr sz="14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Centrality</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000">
                          <a:solidFill>
                            <a:schemeClr val="tx1"/>
                          </a:solidFill>
                          <a:latin typeface="Arial" panose="020B0604020202020204" pitchFamily="34" charset="0"/>
                        </a:defRPr>
                      </a:lvl1pPr>
                      <a:lvl2pPr marL="742950" indent="-285750">
                        <a:spcBef>
                          <a:spcPct val="20000"/>
                        </a:spcBef>
                        <a:defRPr>
                          <a:solidFill>
                            <a:schemeClr val="tx1"/>
                          </a:solidFill>
                          <a:latin typeface="Arial" panose="020B0604020202020204" pitchFamily="34" charset="0"/>
                        </a:defRPr>
                      </a:lvl2pPr>
                      <a:lvl3pPr marL="1143000" indent="-228600">
                        <a:spcBef>
                          <a:spcPct val="20000"/>
                        </a:spcBef>
                        <a:defRPr sz="1600">
                          <a:solidFill>
                            <a:schemeClr val="tx1"/>
                          </a:solidFill>
                          <a:latin typeface="Arial" panose="020B0604020202020204" pitchFamily="34" charset="0"/>
                        </a:defRPr>
                      </a:lvl3pPr>
                      <a:lvl4pPr marL="1600200" indent="-228600">
                        <a:spcBef>
                          <a:spcPct val="20000"/>
                        </a:spcBef>
                        <a:defRPr sz="1400">
                          <a:solidFill>
                            <a:schemeClr val="tx1"/>
                          </a:solidFill>
                          <a:latin typeface="Arial" panose="020B0604020202020204" pitchFamily="34" charset="0"/>
                        </a:defRPr>
                      </a:lvl4pPr>
                      <a:lvl5pPr marL="2057400" indent="-228600">
                        <a:spcBef>
                          <a:spcPct val="20000"/>
                        </a:spcBef>
                        <a:defRPr sz="1400">
                          <a:solidFill>
                            <a:schemeClr val="tx1"/>
                          </a:solidFill>
                          <a:latin typeface="Arial" panose="020B0604020202020204" pitchFamily="34" charset="0"/>
                        </a:defRPr>
                      </a:lvl5pPr>
                      <a:lvl6pPr marL="2514600" indent="-228600" fontAlgn="base">
                        <a:spcBef>
                          <a:spcPct val="20000"/>
                        </a:spcBef>
                        <a:spcAft>
                          <a:spcPct val="0"/>
                        </a:spcAft>
                        <a:defRPr sz="1400">
                          <a:solidFill>
                            <a:schemeClr val="tx1"/>
                          </a:solidFill>
                          <a:latin typeface="Arial" panose="020B0604020202020204" pitchFamily="34" charset="0"/>
                        </a:defRPr>
                      </a:lvl6pPr>
                      <a:lvl7pPr marL="2971800" indent="-228600" fontAlgn="base">
                        <a:spcBef>
                          <a:spcPct val="20000"/>
                        </a:spcBef>
                        <a:spcAft>
                          <a:spcPct val="0"/>
                        </a:spcAft>
                        <a:defRPr sz="1400">
                          <a:solidFill>
                            <a:schemeClr val="tx1"/>
                          </a:solidFill>
                          <a:latin typeface="Arial" panose="020B0604020202020204" pitchFamily="34" charset="0"/>
                        </a:defRPr>
                      </a:lvl7pPr>
                      <a:lvl8pPr marL="3429000" indent="-228600" fontAlgn="base">
                        <a:spcBef>
                          <a:spcPct val="20000"/>
                        </a:spcBef>
                        <a:spcAft>
                          <a:spcPct val="0"/>
                        </a:spcAft>
                        <a:defRPr sz="1400">
                          <a:solidFill>
                            <a:schemeClr val="tx1"/>
                          </a:solidFill>
                          <a:latin typeface="Arial" panose="020B0604020202020204" pitchFamily="34" charset="0"/>
                        </a:defRPr>
                      </a:lvl8pPr>
                      <a:lvl9pPr marL="3886200" indent="-228600" fontAlgn="base">
                        <a:spcBef>
                          <a:spcPct val="20000"/>
                        </a:spcBef>
                        <a:spcAft>
                          <a:spcPct val="0"/>
                        </a:spcAft>
                        <a:defRPr sz="14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A measure of the importance of the node based on measuring the number of neighbors reachable within some number of edges.</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14088">
                <a:tc>
                  <a:txBody>
                    <a:bodyPr/>
                    <a:lstStyle>
                      <a:lvl1pPr marL="342900" indent="-342900">
                        <a:spcBef>
                          <a:spcPct val="20000"/>
                        </a:spcBef>
                        <a:defRPr sz="2000">
                          <a:solidFill>
                            <a:schemeClr val="tx1"/>
                          </a:solidFill>
                          <a:latin typeface="Arial" panose="020B0604020202020204" pitchFamily="34" charset="0"/>
                        </a:defRPr>
                      </a:lvl1pPr>
                      <a:lvl2pPr marL="742950" indent="-285750">
                        <a:spcBef>
                          <a:spcPct val="20000"/>
                        </a:spcBef>
                        <a:defRPr>
                          <a:solidFill>
                            <a:schemeClr val="tx1"/>
                          </a:solidFill>
                          <a:latin typeface="Arial" panose="020B0604020202020204" pitchFamily="34" charset="0"/>
                        </a:defRPr>
                      </a:lvl2pPr>
                      <a:lvl3pPr marL="1143000" indent="-228600">
                        <a:spcBef>
                          <a:spcPct val="20000"/>
                        </a:spcBef>
                        <a:defRPr sz="1600">
                          <a:solidFill>
                            <a:schemeClr val="tx1"/>
                          </a:solidFill>
                          <a:latin typeface="Arial" panose="020B0604020202020204" pitchFamily="34" charset="0"/>
                        </a:defRPr>
                      </a:lvl3pPr>
                      <a:lvl4pPr marL="1600200" indent="-228600">
                        <a:spcBef>
                          <a:spcPct val="20000"/>
                        </a:spcBef>
                        <a:defRPr sz="1400">
                          <a:solidFill>
                            <a:schemeClr val="tx1"/>
                          </a:solidFill>
                          <a:latin typeface="Arial" panose="020B0604020202020204" pitchFamily="34" charset="0"/>
                        </a:defRPr>
                      </a:lvl4pPr>
                      <a:lvl5pPr marL="2057400" indent="-228600">
                        <a:spcBef>
                          <a:spcPct val="20000"/>
                        </a:spcBef>
                        <a:defRPr sz="1400">
                          <a:solidFill>
                            <a:schemeClr val="tx1"/>
                          </a:solidFill>
                          <a:latin typeface="Arial" panose="020B0604020202020204" pitchFamily="34" charset="0"/>
                        </a:defRPr>
                      </a:lvl5pPr>
                      <a:lvl6pPr marL="2514600" indent="-228600" fontAlgn="base">
                        <a:spcBef>
                          <a:spcPct val="20000"/>
                        </a:spcBef>
                        <a:spcAft>
                          <a:spcPct val="0"/>
                        </a:spcAft>
                        <a:defRPr sz="1400">
                          <a:solidFill>
                            <a:schemeClr val="tx1"/>
                          </a:solidFill>
                          <a:latin typeface="Arial" panose="020B0604020202020204" pitchFamily="34" charset="0"/>
                        </a:defRPr>
                      </a:lvl6pPr>
                      <a:lvl7pPr marL="2971800" indent="-228600" fontAlgn="base">
                        <a:spcBef>
                          <a:spcPct val="20000"/>
                        </a:spcBef>
                        <a:spcAft>
                          <a:spcPct val="0"/>
                        </a:spcAft>
                        <a:defRPr sz="1400">
                          <a:solidFill>
                            <a:schemeClr val="tx1"/>
                          </a:solidFill>
                          <a:latin typeface="Arial" panose="020B0604020202020204" pitchFamily="34" charset="0"/>
                        </a:defRPr>
                      </a:lvl7pPr>
                      <a:lvl8pPr marL="3429000" indent="-228600" fontAlgn="base">
                        <a:spcBef>
                          <a:spcPct val="20000"/>
                        </a:spcBef>
                        <a:spcAft>
                          <a:spcPct val="0"/>
                        </a:spcAft>
                        <a:defRPr sz="1400">
                          <a:solidFill>
                            <a:schemeClr val="tx1"/>
                          </a:solidFill>
                          <a:latin typeface="Arial" panose="020B0604020202020204" pitchFamily="34" charset="0"/>
                        </a:defRPr>
                      </a:lvl8pPr>
                      <a:lvl9pPr marL="3886200" indent="-228600" fontAlgn="base">
                        <a:spcBef>
                          <a:spcPct val="20000"/>
                        </a:spcBef>
                        <a:spcAft>
                          <a:spcPct val="0"/>
                        </a:spcAft>
                        <a:defRPr sz="14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Closeness</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000">
                          <a:solidFill>
                            <a:schemeClr val="tx1"/>
                          </a:solidFill>
                          <a:latin typeface="Arial" panose="020B0604020202020204" pitchFamily="34" charset="0"/>
                        </a:defRPr>
                      </a:lvl1pPr>
                      <a:lvl2pPr marL="742950" indent="-285750">
                        <a:spcBef>
                          <a:spcPct val="20000"/>
                        </a:spcBef>
                        <a:defRPr>
                          <a:solidFill>
                            <a:schemeClr val="tx1"/>
                          </a:solidFill>
                          <a:latin typeface="Arial" panose="020B0604020202020204" pitchFamily="34" charset="0"/>
                        </a:defRPr>
                      </a:lvl2pPr>
                      <a:lvl3pPr marL="1143000" indent="-228600">
                        <a:spcBef>
                          <a:spcPct val="20000"/>
                        </a:spcBef>
                        <a:defRPr sz="1600">
                          <a:solidFill>
                            <a:schemeClr val="tx1"/>
                          </a:solidFill>
                          <a:latin typeface="Arial" panose="020B0604020202020204" pitchFamily="34" charset="0"/>
                        </a:defRPr>
                      </a:lvl3pPr>
                      <a:lvl4pPr marL="1600200" indent="-228600">
                        <a:spcBef>
                          <a:spcPct val="20000"/>
                        </a:spcBef>
                        <a:defRPr sz="1400">
                          <a:solidFill>
                            <a:schemeClr val="tx1"/>
                          </a:solidFill>
                          <a:latin typeface="Arial" panose="020B0604020202020204" pitchFamily="34" charset="0"/>
                        </a:defRPr>
                      </a:lvl4pPr>
                      <a:lvl5pPr marL="2057400" indent="-228600">
                        <a:spcBef>
                          <a:spcPct val="20000"/>
                        </a:spcBef>
                        <a:defRPr sz="1400">
                          <a:solidFill>
                            <a:schemeClr val="tx1"/>
                          </a:solidFill>
                          <a:latin typeface="Arial" panose="020B0604020202020204" pitchFamily="34" charset="0"/>
                        </a:defRPr>
                      </a:lvl5pPr>
                      <a:lvl6pPr marL="2514600" indent="-228600" fontAlgn="base">
                        <a:spcBef>
                          <a:spcPct val="20000"/>
                        </a:spcBef>
                        <a:spcAft>
                          <a:spcPct val="0"/>
                        </a:spcAft>
                        <a:defRPr sz="1400">
                          <a:solidFill>
                            <a:schemeClr val="tx1"/>
                          </a:solidFill>
                          <a:latin typeface="Arial" panose="020B0604020202020204" pitchFamily="34" charset="0"/>
                        </a:defRPr>
                      </a:lvl6pPr>
                      <a:lvl7pPr marL="2971800" indent="-228600" fontAlgn="base">
                        <a:spcBef>
                          <a:spcPct val="20000"/>
                        </a:spcBef>
                        <a:spcAft>
                          <a:spcPct val="0"/>
                        </a:spcAft>
                        <a:defRPr sz="1400">
                          <a:solidFill>
                            <a:schemeClr val="tx1"/>
                          </a:solidFill>
                          <a:latin typeface="Arial" panose="020B0604020202020204" pitchFamily="34" charset="0"/>
                        </a:defRPr>
                      </a:lvl7pPr>
                      <a:lvl8pPr marL="3429000" indent="-228600" fontAlgn="base">
                        <a:spcBef>
                          <a:spcPct val="20000"/>
                        </a:spcBef>
                        <a:spcAft>
                          <a:spcPct val="0"/>
                        </a:spcAft>
                        <a:defRPr sz="1400">
                          <a:solidFill>
                            <a:schemeClr val="tx1"/>
                          </a:solidFill>
                          <a:latin typeface="Arial" panose="020B0604020202020204" pitchFamily="34" charset="0"/>
                        </a:defRPr>
                      </a:lvl8pPr>
                      <a:lvl9pPr marL="3886200" indent="-228600" fontAlgn="base">
                        <a:spcBef>
                          <a:spcPct val="20000"/>
                        </a:spcBef>
                        <a:spcAft>
                          <a:spcPct val="0"/>
                        </a:spcAft>
                        <a:defRPr sz="14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Measures autonomy or independence of a node relative to other nodes.</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17871">
                <a:tc>
                  <a:txBody>
                    <a:bodyPr/>
                    <a:lstStyle>
                      <a:lvl1pPr marL="342900" indent="-342900">
                        <a:spcBef>
                          <a:spcPct val="20000"/>
                        </a:spcBef>
                        <a:defRPr sz="2000">
                          <a:solidFill>
                            <a:schemeClr val="tx1"/>
                          </a:solidFill>
                          <a:latin typeface="Arial" panose="020B0604020202020204" pitchFamily="34" charset="0"/>
                        </a:defRPr>
                      </a:lvl1pPr>
                      <a:lvl2pPr marL="742950" indent="-285750">
                        <a:spcBef>
                          <a:spcPct val="20000"/>
                        </a:spcBef>
                        <a:defRPr>
                          <a:solidFill>
                            <a:schemeClr val="tx1"/>
                          </a:solidFill>
                          <a:latin typeface="Arial" panose="020B0604020202020204" pitchFamily="34" charset="0"/>
                        </a:defRPr>
                      </a:lvl2pPr>
                      <a:lvl3pPr marL="1143000" indent="-228600">
                        <a:spcBef>
                          <a:spcPct val="20000"/>
                        </a:spcBef>
                        <a:defRPr sz="1600">
                          <a:solidFill>
                            <a:schemeClr val="tx1"/>
                          </a:solidFill>
                          <a:latin typeface="Arial" panose="020B0604020202020204" pitchFamily="34" charset="0"/>
                        </a:defRPr>
                      </a:lvl3pPr>
                      <a:lvl4pPr marL="1600200" indent="-228600">
                        <a:spcBef>
                          <a:spcPct val="20000"/>
                        </a:spcBef>
                        <a:defRPr sz="1400">
                          <a:solidFill>
                            <a:schemeClr val="tx1"/>
                          </a:solidFill>
                          <a:latin typeface="Arial" panose="020B0604020202020204" pitchFamily="34" charset="0"/>
                        </a:defRPr>
                      </a:lvl4pPr>
                      <a:lvl5pPr marL="2057400" indent="-228600">
                        <a:spcBef>
                          <a:spcPct val="20000"/>
                        </a:spcBef>
                        <a:defRPr sz="1400">
                          <a:solidFill>
                            <a:schemeClr val="tx1"/>
                          </a:solidFill>
                          <a:latin typeface="Arial" panose="020B0604020202020204" pitchFamily="34" charset="0"/>
                        </a:defRPr>
                      </a:lvl5pPr>
                      <a:lvl6pPr marL="2514600" indent="-228600" fontAlgn="base">
                        <a:spcBef>
                          <a:spcPct val="20000"/>
                        </a:spcBef>
                        <a:spcAft>
                          <a:spcPct val="0"/>
                        </a:spcAft>
                        <a:defRPr sz="1400">
                          <a:solidFill>
                            <a:schemeClr val="tx1"/>
                          </a:solidFill>
                          <a:latin typeface="Arial" panose="020B0604020202020204" pitchFamily="34" charset="0"/>
                        </a:defRPr>
                      </a:lvl6pPr>
                      <a:lvl7pPr marL="2971800" indent="-228600" fontAlgn="base">
                        <a:spcBef>
                          <a:spcPct val="20000"/>
                        </a:spcBef>
                        <a:spcAft>
                          <a:spcPct val="0"/>
                        </a:spcAft>
                        <a:defRPr sz="1400">
                          <a:solidFill>
                            <a:schemeClr val="tx1"/>
                          </a:solidFill>
                          <a:latin typeface="Arial" panose="020B0604020202020204" pitchFamily="34" charset="0"/>
                        </a:defRPr>
                      </a:lvl7pPr>
                      <a:lvl8pPr marL="3429000" indent="-228600" fontAlgn="base">
                        <a:spcBef>
                          <a:spcPct val="20000"/>
                        </a:spcBef>
                        <a:spcAft>
                          <a:spcPct val="0"/>
                        </a:spcAft>
                        <a:defRPr sz="1400">
                          <a:solidFill>
                            <a:schemeClr val="tx1"/>
                          </a:solidFill>
                          <a:latin typeface="Arial" panose="020B0604020202020204" pitchFamily="34" charset="0"/>
                        </a:defRPr>
                      </a:lvl8pPr>
                      <a:lvl9pPr marL="3886200" indent="-228600" fontAlgn="base">
                        <a:spcBef>
                          <a:spcPct val="20000"/>
                        </a:spcBef>
                        <a:spcAft>
                          <a:spcPct val="0"/>
                        </a:spcAft>
                        <a:defRPr sz="14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Prestige</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000">
                          <a:solidFill>
                            <a:schemeClr val="tx1"/>
                          </a:solidFill>
                          <a:latin typeface="Arial" panose="020B0604020202020204" pitchFamily="34" charset="0"/>
                        </a:defRPr>
                      </a:lvl1pPr>
                      <a:lvl2pPr marL="742950" indent="-285750">
                        <a:spcBef>
                          <a:spcPct val="20000"/>
                        </a:spcBef>
                        <a:defRPr>
                          <a:solidFill>
                            <a:schemeClr val="tx1"/>
                          </a:solidFill>
                          <a:latin typeface="Arial" panose="020B0604020202020204" pitchFamily="34" charset="0"/>
                        </a:defRPr>
                      </a:lvl2pPr>
                      <a:lvl3pPr marL="1143000" indent="-228600">
                        <a:spcBef>
                          <a:spcPct val="20000"/>
                        </a:spcBef>
                        <a:defRPr sz="1600">
                          <a:solidFill>
                            <a:schemeClr val="tx1"/>
                          </a:solidFill>
                          <a:latin typeface="Arial" panose="020B0604020202020204" pitchFamily="34" charset="0"/>
                        </a:defRPr>
                      </a:lvl3pPr>
                      <a:lvl4pPr marL="1600200" indent="-228600">
                        <a:spcBef>
                          <a:spcPct val="20000"/>
                        </a:spcBef>
                        <a:defRPr sz="1400">
                          <a:solidFill>
                            <a:schemeClr val="tx1"/>
                          </a:solidFill>
                          <a:latin typeface="Arial" panose="020B0604020202020204" pitchFamily="34" charset="0"/>
                        </a:defRPr>
                      </a:lvl4pPr>
                      <a:lvl5pPr marL="2057400" indent="-228600">
                        <a:spcBef>
                          <a:spcPct val="20000"/>
                        </a:spcBef>
                        <a:defRPr sz="1400">
                          <a:solidFill>
                            <a:schemeClr val="tx1"/>
                          </a:solidFill>
                          <a:latin typeface="Arial" panose="020B0604020202020204" pitchFamily="34" charset="0"/>
                        </a:defRPr>
                      </a:lvl5pPr>
                      <a:lvl6pPr marL="2514600" indent="-228600" fontAlgn="base">
                        <a:spcBef>
                          <a:spcPct val="20000"/>
                        </a:spcBef>
                        <a:spcAft>
                          <a:spcPct val="0"/>
                        </a:spcAft>
                        <a:defRPr sz="1400">
                          <a:solidFill>
                            <a:schemeClr val="tx1"/>
                          </a:solidFill>
                          <a:latin typeface="Arial" panose="020B0604020202020204" pitchFamily="34" charset="0"/>
                        </a:defRPr>
                      </a:lvl6pPr>
                      <a:lvl7pPr marL="2971800" indent="-228600" fontAlgn="base">
                        <a:spcBef>
                          <a:spcPct val="20000"/>
                        </a:spcBef>
                        <a:spcAft>
                          <a:spcPct val="0"/>
                        </a:spcAft>
                        <a:defRPr sz="1400">
                          <a:solidFill>
                            <a:schemeClr val="tx1"/>
                          </a:solidFill>
                          <a:latin typeface="Arial" panose="020B0604020202020204" pitchFamily="34" charset="0"/>
                        </a:defRPr>
                      </a:lvl7pPr>
                      <a:lvl8pPr marL="3429000" indent="-228600" fontAlgn="base">
                        <a:spcBef>
                          <a:spcPct val="20000"/>
                        </a:spcBef>
                        <a:spcAft>
                          <a:spcPct val="0"/>
                        </a:spcAft>
                        <a:defRPr sz="1400">
                          <a:solidFill>
                            <a:schemeClr val="tx1"/>
                          </a:solidFill>
                          <a:latin typeface="Arial" panose="020B0604020202020204" pitchFamily="34" charset="0"/>
                        </a:defRPr>
                      </a:lvl8pPr>
                      <a:lvl9pPr marL="3886200" indent="-228600" fontAlgn="base">
                        <a:spcBef>
                          <a:spcPct val="20000"/>
                        </a:spcBef>
                        <a:spcAft>
                          <a:spcPct val="0"/>
                        </a:spcAft>
                        <a:defRPr sz="1400">
                          <a:solidFill>
                            <a:schemeClr val="tx1"/>
                          </a:solidFill>
                          <a:latin typeface="Arial" panose="020B0604020202020204" pitchFamily="34"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Measured by the number of in-links: P</a:t>
                      </a:r>
                      <a:r>
                        <a:rPr kumimoji="0" lang="en-US" altLang="en-US" sz="1300" b="0" i="0" u="none" strike="noStrike" cap="none" normalizeH="0" baseline="-30000" dirty="0" smtClean="0">
                          <a:ln>
                            <a:noFill/>
                          </a:ln>
                          <a:solidFill>
                            <a:schemeClr val="tx1"/>
                          </a:solidFill>
                          <a:effectLst/>
                          <a:latin typeface="Calibri" panose="020F0502020204030204" pitchFamily="34" charset="0"/>
                          <a:cs typeface="Times New Roman" panose="02020603050405020304" pitchFamily="18" charset="0"/>
                        </a:rPr>
                        <a:t>i</a:t>
                      </a:r>
                      <a:r>
                        <a:rPr kumimoji="0" lang="en-US" altLang="en-US" sz="13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 = IN</a:t>
                      </a:r>
                      <a:r>
                        <a:rPr kumimoji="0" lang="en-US" altLang="en-US" sz="1300" b="0" i="0" u="none" strike="noStrike" cap="none" normalizeH="0" baseline="-30000" dirty="0" smtClean="0">
                          <a:ln>
                            <a:noFill/>
                          </a:ln>
                          <a:solidFill>
                            <a:schemeClr val="tx1"/>
                          </a:solidFill>
                          <a:effectLst/>
                          <a:latin typeface="Calibri" panose="020F0502020204030204" pitchFamily="34" charset="0"/>
                          <a:cs typeface="Times New Roman" panose="02020603050405020304" pitchFamily="18" charset="0"/>
                        </a:rPr>
                        <a:t>i</a:t>
                      </a:r>
                      <a:r>
                        <a:rPr kumimoji="0" lang="en-US" altLang="en-US" sz="1300" b="0" i="0" u="none" strike="noStrike" cap="none" normalizeH="0" baseline="0" dirty="0" smtClean="0">
                          <a:ln>
                            <a:noFill/>
                          </a:ln>
                          <a:solidFill>
                            <a:schemeClr val="tx1"/>
                          </a:solidFill>
                          <a:effectLst/>
                          <a:latin typeface="Calibri" panose="020F0502020204030204" pitchFamily="34" charset="0"/>
                          <a:cs typeface="Times New Roman" panose="02020603050405020304" pitchFamily="18" charset="0"/>
                        </a:rPr>
                        <a:t>/(n-1), where IN is the number of in-links for node i. Prestige is standardized to a value between 0 and 1.</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 name="Footer Placeholder 4"/>
          <p:cNvSpPr>
            <a:spLocks noGrp="1"/>
          </p:cNvSpPr>
          <p:nvPr>
            <p:ph type="ftr" sz="quarter" idx="11"/>
          </p:nvPr>
        </p:nvSpPr>
        <p:spPr/>
        <p:txBody>
          <a:bodyPr/>
          <a:lstStyle/>
          <a:p>
            <a:pPr>
              <a:defRPr/>
            </a:pPr>
            <a:r>
              <a:rPr lang="en-US" altLang="en-US" dirty="0" smtClean="0"/>
              <a:t>CS3907/CS6444 - 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2-</a:t>
            </a:r>
            <a:fld id="{0699E070-325A-4286-B276-10F3EB151890}" type="slidenum">
              <a:rPr lang="en-US" altLang="en-US" smtClean="0"/>
              <a:pPr>
                <a:defRPr/>
              </a:pPr>
              <a:t>14</a:t>
            </a:fld>
            <a:endParaRPr lang="en-US" altLang="en-US" dirty="0"/>
          </a:p>
        </p:txBody>
      </p:sp>
      <p:sp>
        <p:nvSpPr>
          <p:cNvPr id="2" name="Date Placeholder 1"/>
          <p:cNvSpPr>
            <a:spLocks noGrp="1"/>
          </p:cNvSpPr>
          <p:nvPr>
            <p:ph type="dt" sz="half" idx="10"/>
          </p:nvPr>
        </p:nvSpPr>
        <p:spPr/>
        <p:txBody>
          <a:bodyPr/>
          <a:lstStyle/>
          <a:p>
            <a:pPr>
              <a:defRPr/>
            </a:pPr>
            <a:fld id="{DE5CAE65-CA19-41AC-9C65-A237F17ACAC3}" type="datetime1">
              <a:rPr lang="en-US" altLang="en-US" smtClean="0"/>
              <a:t>5/23/2021</a:t>
            </a:fld>
            <a:endParaRPr lang="en-US" altLang="en-US" dirty="0"/>
          </a:p>
        </p:txBody>
      </p:sp>
    </p:spTree>
    <p:extLst>
      <p:ext uri="{BB962C8B-B14F-4D97-AF65-F5344CB8AC3E}">
        <p14:creationId xmlns:p14="http://schemas.microsoft.com/office/powerpoint/2010/main" val="4241282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smtClean="0"/>
              <a:t>Network Concepts</a:t>
            </a:r>
          </a:p>
        </p:txBody>
      </p:sp>
      <p:sp>
        <p:nvSpPr>
          <p:cNvPr id="20483" name="Rectangle 3"/>
          <p:cNvSpPr>
            <a:spLocks noGrp="1" noChangeArrowheads="1"/>
          </p:cNvSpPr>
          <p:nvPr>
            <p:ph type="body" idx="1"/>
          </p:nvPr>
        </p:nvSpPr>
        <p:spPr/>
        <p:txBody>
          <a:bodyPr/>
          <a:lstStyle/>
          <a:p>
            <a:pPr>
              <a:lnSpc>
                <a:spcPct val="90000"/>
              </a:lnSpc>
            </a:pPr>
            <a:r>
              <a:rPr lang="en-US" altLang="en-US" sz="2000" dirty="0" smtClean="0"/>
              <a:t>Network Properties:</a:t>
            </a:r>
          </a:p>
          <a:p>
            <a:pPr lvl="1">
              <a:lnSpc>
                <a:spcPct val="90000"/>
              </a:lnSpc>
            </a:pPr>
            <a:r>
              <a:rPr lang="en-US" altLang="en-US" sz="1800" i="1" dirty="0" smtClean="0"/>
              <a:t>Connectivity</a:t>
            </a:r>
            <a:r>
              <a:rPr lang="en-US" altLang="en-US" sz="1800" dirty="0" smtClean="0"/>
              <a:t> -- how easy is it to get from one node to another?  </a:t>
            </a:r>
          </a:p>
          <a:p>
            <a:pPr lvl="2">
              <a:lnSpc>
                <a:spcPct val="90000"/>
              </a:lnSpc>
            </a:pPr>
            <a:r>
              <a:rPr lang="en-US" altLang="en-US" sz="1600" dirty="0" smtClean="0"/>
              <a:t>A graph is </a:t>
            </a:r>
            <a:r>
              <a:rPr lang="en-US" altLang="en-US" sz="1600" i="1" dirty="0" smtClean="0"/>
              <a:t>connected</a:t>
            </a:r>
            <a:r>
              <a:rPr lang="en-US" altLang="en-US" sz="1600" dirty="0" smtClean="0"/>
              <a:t> if every node is </a:t>
            </a:r>
            <a:r>
              <a:rPr lang="en-US" altLang="en-US" sz="1600" i="1" dirty="0" smtClean="0"/>
              <a:t>reachable</a:t>
            </a:r>
            <a:r>
              <a:rPr lang="en-US" altLang="en-US" sz="1600" dirty="0" smtClean="0"/>
              <a:t> from every other node</a:t>
            </a:r>
          </a:p>
          <a:p>
            <a:pPr lvl="2">
              <a:lnSpc>
                <a:spcPct val="90000"/>
              </a:lnSpc>
            </a:pPr>
            <a:r>
              <a:rPr lang="en-US" altLang="en-US" sz="1600" dirty="0" smtClean="0"/>
              <a:t>Kevin Bacon Game of 6 Degrees of Relationship, based on Stanley Milgram’s small-world discovery of six degrees of separation</a:t>
            </a:r>
          </a:p>
          <a:p>
            <a:pPr lvl="1">
              <a:lnSpc>
                <a:spcPct val="90000"/>
              </a:lnSpc>
            </a:pPr>
            <a:r>
              <a:rPr lang="en-US" altLang="en-US" sz="1800" i="1" dirty="0" smtClean="0"/>
              <a:t>Mean geodesic</a:t>
            </a:r>
            <a:r>
              <a:rPr lang="en-US" altLang="en-US" sz="1800" dirty="0" smtClean="0"/>
              <a:t>: the average path length over all pairs of connected nodes.</a:t>
            </a:r>
          </a:p>
          <a:p>
            <a:pPr lvl="1">
              <a:lnSpc>
                <a:spcPct val="90000"/>
              </a:lnSpc>
            </a:pPr>
            <a:r>
              <a:rPr lang="en-US" altLang="en-US" sz="1800" i="1" dirty="0" smtClean="0"/>
              <a:t>Redundancy</a:t>
            </a:r>
            <a:r>
              <a:rPr lang="en-US" altLang="en-US" sz="1800" dirty="0" smtClean="0"/>
              <a:t>: How many different paths connect each pair?</a:t>
            </a:r>
          </a:p>
          <a:p>
            <a:pPr lvl="1">
              <a:lnSpc>
                <a:spcPct val="90000"/>
              </a:lnSpc>
            </a:pPr>
            <a:r>
              <a:rPr lang="en-US" altLang="en-US" sz="1800" i="1" dirty="0" smtClean="0"/>
              <a:t>Density</a:t>
            </a:r>
            <a:r>
              <a:rPr lang="en-US" altLang="en-US" sz="1800" dirty="0" smtClean="0"/>
              <a:t>: the number of paths divided by number of possible paths</a:t>
            </a:r>
          </a:p>
        </p:txBody>
      </p:sp>
      <p:pic>
        <p:nvPicPr>
          <p:cNvPr id="20485" name="Picture 4" descr="Cat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13" y="3581400"/>
            <a:ext cx="7102475" cy="263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a:defRPr/>
            </a:pPr>
            <a:fld id="{12FA5436-4CAA-43ED-92C1-FD9D89D65363}" type="datetime1">
              <a:rPr lang="en-US" altLang="en-US" smtClean="0"/>
              <a:t>5/23/2021</a:t>
            </a:fld>
            <a:endParaRPr lang="en-US" altLang="en-US" dirty="0"/>
          </a:p>
        </p:txBody>
      </p:sp>
      <p:sp>
        <p:nvSpPr>
          <p:cNvPr id="3" name="Footer Placeholder 2"/>
          <p:cNvSpPr>
            <a:spLocks noGrp="1"/>
          </p:cNvSpPr>
          <p:nvPr>
            <p:ph type="ftr" sz="quarter" idx="11"/>
          </p:nvPr>
        </p:nvSpPr>
        <p:spPr/>
        <p:txBody>
          <a:bodyPr/>
          <a:lstStyle/>
          <a:p>
            <a:pPr>
              <a:defRPr/>
            </a:pPr>
            <a:r>
              <a:rPr lang="en-US" altLang="en-US" dirty="0" smtClean="0"/>
              <a:t>CS3907/CS6444 - Big Data and Analytics</a:t>
            </a:r>
            <a:endParaRPr lang="en-US" altLang="en-US" dirty="0"/>
          </a:p>
        </p:txBody>
      </p:sp>
      <p:sp>
        <p:nvSpPr>
          <p:cNvPr id="4" name="Slide Number Placeholder 3"/>
          <p:cNvSpPr>
            <a:spLocks noGrp="1"/>
          </p:cNvSpPr>
          <p:nvPr>
            <p:ph type="sldNum" sz="quarter" idx="12"/>
          </p:nvPr>
        </p:nvSpPr>
        <p:spPr/>
        <p:txBody>
          <a:bodyPr/>
          <a:lstStyle/>
          <a:p>
            <a:pPr>
              <a:defRPr/>
            </a:pPr>
            <a:r>
              <a:rPr lang="en-US" altLang="en-US" dirty="0" smtClean="0"/>
              <a:t>2-</a:t>
            </a:r>
            <a:fld id="{085E5DEA-49B4-4791-8597-1FCC752C42C8}" type="slidenum">
              <a:rPr lang="en-US" altLang="en-US" smtClean="0"/>
              <a:pPr>
                <a:defRPr/>
              </a:pPr>
              <a:t>15</a:t>
            </a:fld>
            <a:endParaRPr lang="en-US" altLang="en-US" dirty="0"/>
          </a:p>
        </p:txBody>
      </p:sp>
    </p:spTree>
    <p:extLst>
      <p:ext uri="{BB962C8B-B14F-4D97-AF65-F5344CB8AC3E}">
        <p14:creationId xmlns:p14="http://schemas.microsoft.com/office/powerpoint/2010/main" val="2729812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dirty="0" smtClean="0"/>
              <a:t>Graphs/Networks: Centrality - I</a:t>
            </a:r>
          </a:p>
        </p:txBody>
      </p:sp>
      <p:sp>
        <p:nvSpPr>
          <p:cNvPr id="22531" name="Rectangle 3"/>
          <p:cNvSpPr>
            <a:spLocks noGrp="1" noChangeArrowheads="1"/>
          </p:cNvSpPr>
          <p:nvPr>
            <p:ph type="body" idx="1"/>
          </p:nvPr>
        </p:nvSpPr>
        <p:spPr/>
        <p:txBody>
          <a:bodyPr/>
          <a:lstStyle/>
          <a:p>
            <a:r>
              <a:rPr lang="en-US" altLang="en-US" sz="1800" i="1" dirty="0" smtClean="0"/>
              <a:t>Centrality</a:t>
            </a:r>
            <a:r>
              <a:rPr lang="en-US" altLang="en-US" sz="1800" dirty="0" smtClean="0"/>
              <a:t>:</a:t>
            </a:r>
          </a:p>
          <a:p>
            <a:pPr lvl="1"/>
            <a:r>
              <a:rPr lang="en-US" altLang="en-US" sz="1800" dirty="0" smtClean="0"/>
              <a:t>A node-level metric representing its position in the network</a:t>
            </a:r>
          </a:p>
          <a:p>
            <a:pPr lvl="1">
              <a:lnSpc>
                <a:spcPct val="90000"/>
              </a:lnSpc>
            </a:pPr>
            <a:r>
              <a:rPr lang="en-US" altLang="en-US" sz="1800" dirty="0" smtClean="0"/>
              <a:t>Distinguishes “insiders” from “outsiders”; measures the impact of removing a node (and, perhaps, isolating a sub-network)</a:t>
            </a:r>
          </a:p>
          <a:p>
            <a:r>
              <a:rPr lang="en-US" altLang="en-US" sz="1800" i="1" dirty="0" smtClean="0"/>
              <a:t>Degree Centrality</a:t>
            </a:r>
            <a:r>
              <a:rPr lang="en-US" altLang="en-US" sz="1800" dirty="0" smtClean="0"/>
              <a:t>: number of distinct relationships or links of a node</a:t>
            </a:r>
          </a:p>
          <a:p>
            <a:r>
              <a:rPr lang="en-US" altLang="en-US" sz="1800" i="1" dirty="0" smtClean="0"/>
              <a:t>Undirected Graph</a:t>
            </a:r>
            <a:r>
              <a:rPr lang="en-US" altLang="en-US" sz="1800" dirty="0" smtClean="0"/>
              <a:t>:</a:t>
            </a:r>
          </a:p>
          <a:p>
            <a:pPr lvl="1"/>
            <a:r>
              <a:rPr lang="en-US" altLang="en-US" sz="1800" dirty="0" smtClean="0"/>
              <a:t>C</a:t>
            </a:r>
            <a:r>
              <a:rPr lang="en-US" altLang="en-US" sz="1800" baseline="-25000" dirty="0" smtClean="0"/>
              <a:t>U</a:t>
            </a:r>
            <a:r>
              <a:rPr lang="en-US" altLang="en-US" sz="1800" dirty="0" smtClean="0"/>
              <a:t>(i) = </a:t>
            </a:r>
            <a:r>
              <a:rPr lang="en-US" altLang="en-US" sz="1800" dirty="0" smtClean="0">
                <a:latin typeface="Symbol" panose="05050102010706020507" pitchFamily="18" charset="2"/>
              </a:rPr>
              <a:t>S</a:t>
            </a:r>
            <a:r>
              <a:rPr lang="en-US" altLang="en-US" sz="1800" dirty="0" smtClean="0"/>
              <a:t> x</a:t>
            </a:r>
            <a:r>
              <a:rPr lang="en-US" altLang="en-US" sz="1800" baseline="-25000" dirty="0" smtClean="0"/>
              <a:t>ij</a:t>
            </a:r>
            <a:r>
              <a:rPr lang="en-US" altLang="en-US" sz="1800" dirty="0" smtClean="0"/>
              <a:t>;      j =1,N and i /= j</a:t>
            </a:r>
          </a:p>
          <a:p>
            <a:pPr lvl="1"/>
            <a:r>
              <a:rPr lang="en-US" altLang="en-US" sz="1800" u="sng" dirty="0" smtClean="0"/>
              <a:t>C</a:t>
            </a:r>
            <a:r>
              <a:rPr lang="en-US" altLang="en-US" sz="1800" u="sng" baseline="-25000" dirty="0" smtClean="0"/>
              <a:t>U</a:t>
            </a:r>
            <a:r>
              <a:rPr lang="en-US" altLang="en-US" sz="1800" u="sng" dirty="0" smtClean="0"/>
              <a:t>(i)</a:t>
            </a:r>
            <a:r>
              <a:rPr lang="en-US" altLang="en-US" sz="1800" dirty="0" smtClean="0"/>
              <a:t> = C</a:t>
            </a:r>
            <a:r>
              <a:rPr lang="en-US" altLang="en-US" sz="1800" baseline="-25000" dirty="0" smtClean="0"/>
              <a:t>U</a:t>
            </a:r>
            <a:r>
              <a:rPr lang="en-US" altLang="en-US" sz="1800" dirty="0" smtClean="0"/>
              <a:t>(i)/(N-1)	        normalized value</a:t>
            </a:r>
          </a:p>
          <a:p>
            <a:r>
              <a:rPr lang="en-US" altLang="en-US" sz="1800" i="1" dirty="0" smtClean="0"/>
              <a:t>Directed Graph</a:t>
            </a:r>
            <a:r>
              <a:rPr lang="en-US" altLang="en-US" sz="1800" dirty="0" smtClean="0"/>
              <a:t>:</a:t>
            </a:r>
          </a:p>
          <a:p>
            <a:pPr lvl="1"/>
            <a:r>
              <a:rPr lang="en-US" altLang="en-US" sz="1800" dirty="0" smtClean="0"/>
              <a:t>Differentiate by "in" and "out" connections based on which way power &amp; influence flow</a:t>
            </a:r>
          </a:p>
          <a:p>
            <a:pPr lvl="1"/>
            <a:r>
              <a:rPr lang="en-US" altLang="en-US" sz="1800" dirty="0" smtClean="0"/>
              <a:t>Centrality is based only on the out connections to other nodes</a:t>
            </a:r>
          </a:p>
          <a:p>
            <a:pPr lvl="1"/>
            <a:r>
              <a:rPr lang="en-US" altLang="en-US" sz="1800" dirty="0" smtClean="0"/>
              <a:t>C</a:t>
            </a:r>
            <a:r>
              <a:rPr lang="en-US" altLang="en-US" sz="1800" baseline="-25000" dirty="0" smtClean="0"/>
              <a:t>D</a:t>
            </a:r>
            <a:r>
              <a:rPr lang="en-US" altLang="en-US" sz="1800" dirty="0" smtClean="0"/>
              <a:t>(i) = </a:t>
            </a:r>
            <a:r>
              <a:rPr lang="en-US" altLang="en-US" sz="1800" dirty="0" smtClean="0">
                <a:latin typeface="Symbol" panose="05050102010706020507" pitchFamily="18" charset="2"/>
              </a:rPr>
              <a:t>S</a:t>
            </a:r>
            <a:r>
              <a:rPr lang="en-US" altLang="en-US" sz="1800" dirty="0" smtClean="0"/>
              <a:t> x</a:t>
            </a:r>
            <a:r>
              <a:rPr lang="en-US" altLang="en-US" sz="1800" baseline="-25000" dirty="0" smtClean="0"/>
              <a:t>ij</a:t>
            </a:r>
            <a:r>
              <a:rPr lang="en-US" altLang="en-US" sz="1800" dirty="0" smtClean="0"/>
              <a:t>; j =1,N &amp; i /= j &amp; i </a:t>
            </a:r>
            <a:r>
              <a:rPr lang="en-US" altLang="en-US" sz="1800" dirty="0" smtClean="0">
                <a:sym typeface="Wingdings" panose="05000000000000000000" pitchFamily="2" charset="2"/>
              </a:rPr>
              <a:t> j (out)</a:t>
            </a:r>
            <a:endParaRPr lang="en-US" altLang="en-US" sz="1800" dirty="0" smtClean="0"/>
          </a:p>
          <a:p>
            <a:pPr lvl="1"/>
            <a:r>
              <a:rPr lang="en-US" altLang="en-US" sz="1800" dirty="0" smtClean="0"/>
              <a:t>C</a:t>
            </a:r>
            <a:r>
              <a:rPr lang="en-US" altLang="en-US" sz="1800" baseline="-25000" dirty="0" smtClean="0"/>
              <a:t>D</a:t>
            </a:r>
            <a:r>
              <a:rPr lang="en-US" altLang="en-US" sz="1800" dirty="0" smtClean="0"/>
              <a:t>(i) = C</a:t>
            </a:r>
            <a:r>
              <a:rPr lang="en-US" altLang="en-US" sz="1800" baseline="-25000" dirty="0" smtClean="0"/>
              <a:t>D</a:t>
            </a:r>
            <a:r>
              <a:rPr lang="en-US" altLang="en-US" sz="1800" dirty="0" smtClean="0"/>
              <a:t>(i)/(N-1)   	normalized value</a:t>
            </a:r>
          </a:p>
        </p:txBody>
      </p:sp>
      <p:sp>
        <p:nvSpPr>
          <p:cNvPr id="2" name="Date Placeholder 1"/>
          <p:cNvSpPr>
            <a:spLocks noGrp="1"/>
          </p:cNvSpPr>
          <p:nvPr>
            <p:ph type="dt" sz="half" idx="10"/>
          </p:nvPr>
        </p:nvSpPr>
        <p:spPr/>
        <p:txBody>
          <a:bodyPr/>
          <a:lstStyle/>
          <a:p>
            <a:pPr>
              <a:defRPr/>
            </a:pPr>
            <a:fld id="{85A32A1F-0A5F-48DC-9025-49F84E13E3E7}" type="datetime1">
              <a:rPr lang="en-US" altLang="en-US" smtClean="0"/>
              <a:t>5/23/2021</a:t>
            </a:fld>
            <a:endParaRPr lang="en-US" altLang="en-US" dirty="0"/>
          </a:p>
        </p:txBody>
      </p:sp>
      <p:sp>
        <p:nvSpPr>
          <p:cNvPr id="3" name="Footer Placeholder 2"/>
          <p:cNvSpPr>
            <a:spLocks noGrp="1"/>
          </p:cNvSpPr>
          <p:nvPr>
            <p:ph type="ftr" sz="quarter" idx="11"/>
          </p:nvPr>
        </p:nvSpPr>
        <p:spPr/>
        <p:txBody>
          <a:bodyPr/>
          <a:lstStyle/>
          <a:p>
            <a:pPr>
              <a:defRPr/>
            </a:pPr>
            <a:r>
              <a:rPr lang="en-US" altLang="en-US" dirty="0" smtClean="0"/>
              <a:t>CS3907/CS6444 - Big Data and Analytics</a:t>
            </a:r>
            <a:endParaRPr lang="en-US" altLang="en-US" dirty="0"/>
          </a:p>
        </p:txBody>
      </p:sp>
      <p:sp>
        <p:nvSpPr>
          <p:cNvPr id="4" name="Slide Number Placeholder 3"/>
          <p:cNvSpPr>
            <a:spLocks noGrp="1"/>
          </p:cNvSpPr>
          <p:nvPr>
            <p:ph type="sldNum" sz="quarter" idx="12"/>
          </p:nvPr>
        </p:nvSpPr>
        <p:spPr/>
        <p:txBody>
          <a:bodyPr/>
          <a:lstStyle/>
          <a:p>
            <a:pPr>
              <a:defRPr/>
            </a:pPr>
            <a:r>
              <a:rPr lang="en-US" altLang="en-US" dirty="0" smtClean="0"/>
              <a:t>2-</a:t>
            </a:r>
            <a:fld id="{085E5DEA-49B4-4791-8597-1FCC752C42C8}" type="slidenum">
              <a:rPr lang="en-US" altLang="en-US" smtClean="0"/>
              <a:pPr>
                <a:defRPr/>
              </a:pPr>
              <a:t>16</a:t>
            </a:fld>
            <a:endParaRPr lang="en-US" altLang="en-US" dirty="0"/>
          </a:p>
        </p:txBody>
      </p:sp>
    </p:spTree>
    <p:extLst>
      <p:ext uri="{BB962C8B-B14F-4D97-AF65-F5344CB8AC3E}">
        <p14:creationId xmlns:p14="http://schemas.microsoft.com/office/powerpoint/2010/main" val="3846383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Centrality Example</a:t>
            </a:r>
            <a:endParaRPr lang="en-US" dirty="0"/>
          </a:p>
        </p:txBody>
      </p:sp>
      <p:pic>
        <p:nvPicPr>
          <p:cNvPr id="14" name="Content Placeholder 13"/>
          <p:cNvPicPr>
            <a:picLocks noGrp="1" noChangeAspect="1"/>
          </p:cNvPicPr>
          <p:nvPr>
            <p:ph idx="1"/>
          </p:nvPr>
        </p:nvPicPr>
        <p:blipFill>
          <a:blip r:embed="rId3"/>
          <a:stretch>
            <a:fillRect/>
          </a:stretch>
        </p:blipFill>
        <p:spPr>
          <a:xfrm>
            <a:off x="457200" y="1022927"/>
            <a:ext cx="7620000" cy="4755149"/>
          </a:xfrm>
          <a:prstGeom prst="rect">
            <a:avLst/>
          </a:prstGeom>
        </p:spPr>
      </p:pic>
      <p:sp>
        <p:nvSpPr>
          <p:cNvPr id="15" name="Rectangle 14"/>
          <p:cNvSpPr/>
          <p:nvPr/>
        </p:nvSpPr>
        <p:spPr>
          <a:xfrm>
            <a:off x="457200" y="5516466"/>
            <a:ext cx="6530109" cy="523220"/>
          </a:xfrm>
          <a:prstGeom prst="rect">
            <a:avLst/>
          </a:prstGeom>
        </p:spPr>
        <p:txBody>
          <a:bodyPr wrap="square">
            <a:spAutoFit/>
          </a:bodyPr>
          <a:lstStyle/>
          <a:p>
            <a:r>
              <a:rPr lang="en-US" sz="1400" dirty="0">
                <a:solidFill>
                  <a:prstClr val="black"/>
                </a:solidFill>
              </a:rPr>
              <a:t>Source: Discovering Sets of Key Players in Social Networks – Daniel Ortiz-Arroyo – Springer 2010</a:t>
            </a:r>
            <a:endParaRPr lang="en-US" sz="1400" dirty="0"/>
          </a:p>
        </p:txBody>
      </p:sp>
    </p:spTree>
    <p:extLst>
      <p:ext uri="{BB962C8B-B14F-4D97-AF65-F5344CB8AC3E}">
        <p14:creationId xmlns:p14="http://schemas.microsoft.com/office/powerpoint/2010/main" val="676643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Graphs/Networks: Centrality - </a:t>
            </a:r>
            <a:r>
              <a:rPr lang="en-US" altLang="en-US" dirty="0" smtClean="0"/>
              <a:t>II</a:t>
            </a:r>
            <a:endParaRPr lang="en-US" dirty="0"/>
          </a:p>
        </p:txBody>
      </p:sp>
      <p:sp>
        <p:nvSpPr>
          <p:cNvPr id="3" name="Content Placeholder 2"/>
          <p:cNvSpPr>
            <a:spLocks noGrp="1"/>
          </p:cNvSpPr>
          <p:nvPr>
            <p:ph idx="1"/>
          </p:nvPr>
        </p:nvSpPr>
        <p:spPr>
          <a:xfrm>
            <a:off x="457200" y="990601"/>
            <a:ext cx="8229600" cy="2362200"/>
          </a:xfrm>
        </p:spPr>
        <p:txBody>
          <a:bodyPr/>
          <a:lstStyle/>
          <a:p>
            <a:r>
              <a:rPr lang="en-US" sz="1800" dirty="0"/>
              <a:t>An entity with high degree centrality:</a:t>
            </a:r>
          </a:p>
          <a:p>
            <a:pPr lvl="1"/>
            <a:r>
              <a:rPr lang="en-US" sz="1400" dirty="0"/>
              <a:t>Is generally an active player in the network.</a:t>
            </a:r>
          </a:p>
          <a:p>
            <a:pPr lvl="1"/>
            <a:r>
              <a:rPr lang="en-US" sz="1400" dirty="0"/>
              <a:t>Is often a connector or hub in the network.</a:t>
            </a:r>
          </a:p>
          <a:p>
            <a:pPr lvl="1"/>
            <a:r>
              <a:rPr lang="en-US" sz="1400" dirty="0"/>
              <a:t>Is not necessarily the most connected entity in the network (an entity may have a large number of relationships, the majority of which point to low-level entities).</a:t>
            </a:r>
          </a:p>
          <a:p>
            <a:pPr lvl="1"/>
            <a:r>
              <a:rPr lang="en-US" sz="1400" dirty="0"/>
              <a:t>May be in an advantaged position in the network.</a:t>
            </a:r>
          </a:p>
          <a:p>
            <a:pPr lvl="1"/>
            <a:r>
              <a:rPr lang="en-US" sz="1400" dirty="0"/>
              <a:t>May have alternative avenues to satisfy organizational needs, and consequently may be less dependent on other individuals.</a:t>
            </a:r>
          </a:p>
          <a:p>
            <a:pPr lvl="1"/>
            <a:r>
              <a:rPr lang="en-US" sz="1400" dirty="0"/>
              <a:t>Can often be identified as third parties or deal makers.</a:t>
            </a:r>
          </a:p>
          <a:p>
            <a:endParaRPr lang="en-US" sz="1800" dirty="0"/>
          </a:p>
        </p:txBody>
      </p:sp>
      <p:pic>
        <p:nvPicPr>
          <p:cNvPr id="5" name="Picture 4"/>
          <p:cNvPicPr>
            <a:picLocks noChangeAspect="1"/>
          </p:cNvPicPr>
          <p:nvPr/>
        </p:nvPicPr>
        <p:blipFill>
          <a:blip r:embed="rId3"/>
          <a:stretch>
            <a:fillRect/>
          </a:stretch>
        </p:blipFill>
        <p:spPr>
          <a:xfrm>
            <a:off x="2286000" y="3339582"/>
            <a:ext cx="4833937" cy="2966861"/>
          </a:xfrm>
          <a:prstGeom prst="rect">
            <a:avLst/>
          </a:prstGeom>
        </p:spPr>
      </p:pic>
      <p:sp>
        <p:nvSpPr>
          <p:cNvPr id="6" name="TextBox 5"/>
          <p:cNvSpPr txBox="1"/>
          <p:nvPr/>
        </p:nvSpPr>
        <p:spPr>
          <a:xfrm rot="16200000">
            <a:off x="5928970" y="4557668"/>
            <a:ext cx="2381934" cy="276999"/>
          </a:xfrm>
          <a:prstGeom prst="rect">
            <a:avLst/>
          </a:prstGeom>
          <a:noFill/>
        </p:spPr>
        <p:txBody>
          <a:bodyPr wrap="none" rtlCol="0">
            <a:spAutoFit/>
          </a:bodyPr>
          <a:lstStyle/>
          <a:p>
            <a:r>
              <a:rPr lang="en-US" sz="1200" dirty="0" smtClean="0"/>
              <a:t>Source: </a:t>
            </a:r>
            <a:r>
              <a:rPr lang="en-US" sz="1200" dirty="0"/>
              <a:t>http://www.fmsasg.com/</a:t>
            </a:r>
          </a:p>
        </p:txBody>
      </p:sp>
      <p:sp>
        <p:nvSpPr>
          <p:cNvPr id="4" name="Date Placeholder 3"/>
          <p:cNvSpPr>
            <a:spLocks noGrp="1"/>
          </p:cNvSpPr>
          <p:nvPr>
            <p:ph type="dt" sz="half" idx="10"/>
          </p:nvPr>
        </p:nvSpPr>
        <p:spPr/>
        <p:txBody>
          <a:bodyPr/>
          <a:lstStyle/>
          <a:p>
            <a:pPr>
              <a:defRPr/>
            </a:pPr>
            <a:fld id="{B3EC5E5C-2AF5-496C-BF2B-4D14B330F6E6}" type="datetime1">
              <a:rPr lang="en-US" altLang="en-US" smtClean="0"/>
              <a:t>5/23/2021</a:t>
            </a:fld>
            <a:endParaRPr lang="en-US" altLang="en-US" dirty="0"/>
          </a:p>
        </p:txBody>
      </p:sp>
      <p:sp>
        <p:nvSpPr>
          <p:cNvPr id="7" name="Footer Placeholder 6"/>
          <p:cNvSpPr>
            <a:spLocks noGrp="1"/>
          </p:cNvSpPr>
          <p:nvPr>
            <p:ph type="ftr" sz="quarter" idx="11"/>
          </p:nvPr>
        </p:nvSpPr>
        <p:spPr/>
        <p:txBody>
          <a:bodyPr/>
          <a:lstStyle/>
          <a:p>
            <a:pPr>
              <a:defRPr/>
            </a:pPr>
            <a:r>
              <a:rPr lang="en-US" altLang="en-US" dirty="0" smtClean="0"/>
              <a:t>CS3907/CS6444 - Big Data and Analytics</a:t>
            </a:r>
            <a:endParaRPr lang="en-US" altLang="en-US" dirty="0"/>
          </a:p>
        </p:txBody>
      </p:sp>
      <p:sp>
        <p:nvSpPr>
          <p:cNvPr id="8" name="Slide Number Placeholder 7"/>
          <p:cNvSpPr>
            <a:spLocks noGrp="1"/>
          </p:cNvSpPr>
          <p:nvPr>
            <p:ph type="sldNum" sz="quarter" idx="12"/>
          </p:nvPr>
        </p:nvSpPr>
        <p:spPr/>
        <p:txBody>
          <a:bodyPr/>
          <a:lstStyle/>
          <a:p>
            <a:pPr>
              <a:defRPr/>
            </a:pPr>
            <a:r>
              <a:rPr lang="en-US" altLang="en-US" dirty="0" smtClean="0"/>
              <a:t>2-</a:t>
            </a:r>
            <a:fld id="{085E5DEA-49B4-4791-8597-1FCC752C42C8}" type="slidenum">
              <a:rPr lang="en-US" altLang="en-US" smtClean="0"/>
              <a:pPr>
                <a:defRPr/>
              </a:pPr>
              <a:t>18</a:t>
            </a:fld>
            <a:endParaRPr lang="en-US" altLang="en-US" dirty="0"/>
          </a:p>
        </p:txBody>
      </p:sp>
    </p:spTree>
    <p:extLst>
      <p:ext uri="{BB962C8B-B14F-4D97-AF65-F5344CB8AC3E}">
        <p14:creationId xmlns:p14="http://schemas.microsoft.com/office/powerpoint/2010/main" val="3723142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dirty="0" smtClean="0"/>
              <a:t>Graphs/Networks: Centrality - III</a:t>
            </a:r>
          </a:p>
        </p:txBody>
      </p:sp>
      <p:sp>
        <p:nvSpPr>
          <p:cNvPr id="24579" name="Rectangle 3"/>
          <p:cNvSpPr>
            <a:spLocks noGrp="1" noChangeArrowheads="1"/>
          </p:cNvSpPr>
          <p:nvPr>
            <p:ph type="body" idx="1"/>
          </p:nvPr>
        </p:nvSpPr>
        <p:spPr/>
        <p:txBody>
          <a:bodyPr/>
          <a:lstStyle/>
          <a:p>
            <a:r>
              <a:rPr lang="en-US" altLang="en-US" sz="1800" i="1" dirty="0" smtClean="0"/>
              <a:t>Betweenness Centrality</a:t>
            </a:r>
            <a:r>
              <a:rPr lang="en-US" altLang="en-US" sz="1800" dirty="0" smtClean="0"/>
              <a:t>: </a:t>
            </a:r>
            <a:r>
              <a:rPr lang="en-US" sz="1800" dirty="0"/>
              <a:t>identifies an entity's position within a network in terms of its ability to make connections to other pairs or groups in a </a:t>
            </a:r>
            <a:r>
              <a:rPr lang="en-US" sz="1800" dirty="0" smtClean="0"/>
              <a:t>network</a:t>
            </a:r>
          </a:p>
          <a:p>
            <a:pPr lvl="1"/>
            <a:r>
              <a:rPr lang="en-US" altLang="en-US" sz="1800" dirty="0" smtClean="0"/>
              <a:t>Maximum</a:t>
            </a:r>
            <a:r>
              <a:rPr lang="en-US" altLang="en-US" sz="1400" dirty="0" smtClean="0"/>
              <a:t> "betweenness" is for an intermediary node in a star network</a:t>
            </a:r>
          </a:p>
          <a:p>
            <a:pPr lvl="1"/>
            <a:r>
              <a:rPr lang="en-US" altLang="en-US" sz="1600" dirty="0" smtClean="0"/>
              <a:t>Let p</a:t>
            </a:r>
            <a:r>
              <a:rPr lang="en-US" altLang="en-US" sz="1600" baseline="-25000" dirty="0" smtClean="0"/>
              <a:t>jk</a:t>
            </a:r>
            <a:r>
              <a:rPr lang="en-US" altLang="en-US" sz="1600" dirty="0" smtClean="0"/>
              <a:t> be the # of shortest paths between nodes j and k (there may be many)</a:t>
            </a:r>
          </a:p>
          <a:p>
            <a:pPr lvl="1"/>
            <a:r>
              <a:rPr lang="en-US" altLang="en-US" sz="1800" dirty="0" smtClean="0"/>
              <a:t>Let p</a:t>
            </a:r>
            <a:r>
              <a:rPr lang="en-US" altLang="en-US" sz="1800" baseline="-25000" dirty="0" smtClean="0"/>
              <a:t>jk</a:t>
            </a:r>
            <a:r>
              <a:rPr lang="en-US" altLang="en-US" sz="1800" dirty="0" smtClean="0"/>
              <a:t>(i) be the number of shortest paths passing through node i</a:t>
            </a:r>
          </a:p>
          <a:p>
            <a:pPr lvl="1"/>
            <a:r>
              <a:rPr lang="en-US" altLang="en-US" sz="1800" dirty="0" smtClean="0"/>
              <a:t>Then, C</a:t>
            </a:r>
            <a:r>
              <a:rPr lang="en-US" altLang="en-US" sz="1800" baseline="-25000" dirty="0" smtClean="0"/>
              <a:t>B</a:t>
            </a:r>
            <a:r>
              <a:rPr lang="en-US" altLang="en-US" sz="1800" dirty="0" smtClean="0"/>
              <a:t>(i) = </a:t>
            </a:r>
            <a:r>
              <a:rPr lang="en-US" altLang="en-US" sz="1800" dirty="0" smtClean="0">
                <a:latin typeface="Symbol" panose="05050102010706020507" pitchFamily="18" charset="2"/>
              </a:rPr>
              <a:t>S</a:t>
            </a:r>
            <a:r>
              <a:rPr lang="en-US" altLang="en-US" sz="1800" dirty="0" smtClean="0"/>
              <a:t> p</a:t>
            </a:r>
            <a:r>
              <a:rPr lang="en-US" altLang="en-US" sz="1800" baseline="-25000" dirty="0" smtClean="0"/>
              <a:t>jk</a:t>
            </a:r>
            <a:r>
              <a:rPr lang="en-US" altLang="en-US" sz="1800" dirty="0" smtClean="0"/>
              <a:t>(i) / p</a:t>
            </a:r>
            <a:r>
              <a:rPr lang="en-US" altLang="en-US" sz="1800" baseline="-25000" dirty="0" smtClean="0"/>
              <a:t>jk</a:t>
            </a:r>
            <a:r>
              <a:rPr lang="en-US" altLang="en-US" sz="1800" dirty="0" smtClean="0"/>
              <a:t> , j &lt; k</a:t>
            </a:r>
          </a:p>
          <a:p>
            <a:pPr lvl="1"/>
            <a:r>
              <a:rPr lang="en-US" altLang="en-US" sz="1800" dirty="0" smtClean="0"/>
              <a:t>Normalized version: C</a:t>
            </a:r>
            <a:r>
              <a:rPr lang="en-US" altLang="en-US" sz="1800" baseline="-25000" dirty="0" smtClean="0"/>
              <a:t>B</a:t>
            </a:r>
            <a:r>
              <a:rPr lang="en-US" altLang="en-US" sz="1800" dirty="0" smtClean="0"/>
              <a:t>(i) = (2 * </a:t>
            </a:r>
            <a:r>
              <a:rPr lang="en-US" altLang="en-US" sz="1800" dirty="0" smtClean="0">
                <a:latin typeface="Symbol" panose="05050102010706020507" pitchFamily="18" charset="2"/>
              </a:rPr>
              <a:t>S</a:t>
            </a:r>
            <a:r>
              <a:rPr lang="en-US" altLang="en-US" sz="1800" dirty="0" smtClean="0"/>
              <a:t> p</a:t>
            </a:r>
            <a:r>
              <a:rPr lang="en-US" altLang="en-US" sz="1800" baseline="-25000" dirty="0" smtClean="0"/>
              <a:t>jk</a:t>
            </a:r>
            <a:r>
              <a:rPr lang="en-US" altLang="en-US" sz="1800" dirty="0" smtClean="0"/>
              <a:t>(i) / p</a:t>
            </a:r>
            <a:r>
              <a:rPr lang="en-US" altLang="en-US" sz="1800" baseline="-25000" dirty="0" smtClean="0"/>
              <a:t>jk</a:t>
            </a:r>
            <a:r>
              <a:rPr lang="en-US" altLang="en-US" sz="1800" dirty="0" smtClean="0"/>
              <a:t> )/(n-1)(n-2), j &lt; k</a:t>
            </a:r>
          </a:p>
          <a:p>
            <a:endParaRPr lang="en-US" altLang="en-US" sz="1800" dirty="0" smtClean="0"/>
          </a:p>
        </p:txBody>
      </p:sp>
      <p:pic>
        <p:nvPicPr>
          <p:cNvPr id="2" name="Picture 1"/>
          <p:cNvPicPr>
            <a:picLocks noChangeAspect="1"/>
          </p:cNvPicPr>
          <p:nvPr/>
        </p:nvPicPr>
        <p:blipFill>
          <a:blip r:embed="rId3"/>
          <a:stretch>
            <a:fillRect/>
          </a:stretch>
        </p:blipFill>
        <p:spPr>
          <a:xfrm>
            <a:off x="2181225" y="3266267"/>
            <a:ext cx="4781550" cy="2982133"/>
          </a:xfrm>
          <a:prstGeom prst="rect">
            <a:avLst/>
          </a:prstGeom>
        </p:spPr>
      </p:pic>
      <p:sp>
        <p:nvSpPr>
          <p:cNvPr id="6" name="TextBox 5"/>
          <p:cNvSpPr txBox="1"/>
          <p:nvPr/>
        </p:nvSpPr>
        <p:spPr>
          <a:xfrm rot="16200000">
            <a:off x="5928971" y="4557668"/>
            <a:ext cx="2381934" cy="276999"/>
          </a:xfrm>
          <a:prstGeom prst="rect">
            <a:avLst/>
          </a:prstGeom>
          <a:noFill/>
        </p:spPr>
        <p:txBody>
          <a:bodyPr wrap="none" rtlCol="0">
            <a:spAutoFit/>
          </a:bodyPr>
          <a:lstStyle/>
          <a:p>
            <a:r>
              <a:rPr lang="en-US" sz="1200" dirty="0" smtClean="0"/>
              <a:t>Source: </a:t>
            </a:r>
            <a:r>
              <a:rPr lang="en-US" sz="1200" dirty="0"/>
              <a:t>http://www.fmsasg.com/</a:t>
            </a:r>
          </a:p>
        </p:txBody>
      </p:sp>
      <p:sp>
        <p:nvSpPr>
          <p:cNvPr id="3" name="Date Placeholder 2"/>
          <p:cNvSpPr>
            <a:spLocks noGrp="1"/>
          </p:cNvSpPr>
          <p:nvPr>
            <p:ph type="dt" sz="half" idx="10"/>
          </p:nvPr>
        </p:nvSpPr>
        <p:spPr/>
        <p:txBody>
          <a:bodyPr/>
          <a:lstStyle/>
          <a:p>
            <a:pPr>
              <a:defRPr/>
            </a:pPr>
            <a:fld id="{C6E8DBCC-7970-453A-B560-C06E141FD324}" type="datetime1">
              <a:rPr lang="en-US" altLang="en-US" smtClean="0"/>
              <a:t>5/23/2021</a:t>
            </a:fld>
            <a:endParaRPr lang="en-US" altLang="en-US" dirty="0"/>
          </a:p>
        </p:txBody>
      </p:sp>
      <p:sp>
        <p:nvSpPr>
          <p:cNvPr id="4" name="Footer Placeholder 3"/>
          <p:cNvSpPr>
            <a:spLocks noGrp="1"/>
          </p:cNvSpPr>
          <p:nvPr>
            <p:ph type="ftr" sz="quarter" idx="11"/>
          </p:nvPr>
        </p:nvSpPr>
        <p:spPr/>
        <p:txBody>
          <a:bodyPr/>
          <a:lstStyle/>
          <a:p>
            <a:pPr>
              <a:defRPr/>
            </a:pPr>
            <a:r>
              <a:rPr lang="en-US" altLang="en-US" dirty="0" smtClean="0"/>
              <a:t>CS3907/CS6444 - Big Data and Analytics</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dirty="0" smtClean="0"/>
              <a:t>2-</a:t>
            </a:r>
            <a:fld id="{085E5DEA-49B4-4791-8597-1FCC752C42C8}" type="slidenum">
              <a:rPr lang="en-US" altLang="en-US" smtClean="0"/>
              <a:pPr>
                <a:defRPr/>
              </a:pPr>
              <a:t>19</a:t>
            </a:fld>
            <a:endParaRPr lang="en-US" altLang="en-US" dirty="0"/>
          </a:p>
        </p:txBody>
      </p:sp>
    </p:spTree>
    <p:extLst>
      <p:ext uri="{BB962C8B-B14F-4D97-AF65-F5344CB8AC3E}">
        <p14:creationId xmlns:p14="http://schemas.microsoft.com/office/powerpoint/2010/main" val="2407181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Analytics</a:t>
            </a:r>
            <a:endParaRPr lang="en-US" dirty="0"/>
          </a:p>
        </p:txBody>
      </p:sp>
      <p:sp>
        <p:nvSpPr>
          <p:cNvPr id="3" name="Content Placeholder 2"/>
          <p:cNvSpPr>
            <a:spLocks noGrp="1"/>
          </p:cNvSpPr>
          <p:nvPr>
            <p:ph idx="1"/>
          </p:nvPr>
        </p:nvSpPr>
        <p:spPr>
          <a:xfrm>
            <a:off x="473413" y="956553"/>
            <a:ext cx="8229600" cy="5211763"/>
          </a:xfrm>
        </p:spPr>
        <p:txBody>
          <a:bodyPr/>
          <a:lstStyle/>
          <a:p>
            <a:r>
              <a:rPr lang="en-US" i="1" dirty="0" smtClean="0"/>
              <a:t>Graph analytics </a:t>
            </a:r>
            <a:r>
              <a:rPr lang="en-US" dirty="0" smtClean="0"/>
              <a:t>is the application of analytical processes to graphs (a Mathematical structure) for analyzing connectivity among a group of objects.</a:t>
            </a:r>
          </a:p>
          <a:p>
            <a:r>
              <a:rPr lang="en-US" dirty="0" smtClean="0"/>
              <a:t>Four types of analysis:</a:t>
            </a:r>
          </a:p>
          <a:p>
            <a:pPr lvl="1"/>
            <a:r>
              <a:rPr lang="en-US" i="1" dirty="0" smtClean="0"/>
              <a:t>Path Analysis</a:t>
            </a:r>
            <a:r>
              <a:rPr lang="en-US" dirty="0" smtClean="0"/>
              <a:t>: Determining features of a path connecting one object to one or more other objects within a graph.</a:t>
            </a:r>
          </a:p>
          <a:p>
            <a:pPr lvl="1"/>
            <a:r>
              <a:rPr lang="en-US" i="1" dirty="0" smtClean="0"/>
              <a:t>Connectivity Analysis</a:t>
            </a:r>
            <a:r>
              <a:rPr lang="en-US" dirty="0" smtClean="0"/>
              <a:t>: Determining weaknesses in graphs based on node connectivity.</a:t>
            </a:r>
          </a:p>
          <a:p>
            <a:pPr lvl="1"/>
            <a:r>
              <a:rPr lang="en-US" i="1" dirty="0" smtClean="0"/>
              <a:t>Community Analysis</a:t>
            </a:r>
            <a:r>
              <a:rPr lang="en-US" dirty="0" smtClean="0"/>
              <a:t>: Distance and density-based analysis of groups of nodes, their interactions in communities, and their properties.</a:t>
            </a:r>
          </a:p>
          <a:p>
            <a:pPr lvl="1"/>
            <a:r>
              <a:rPr lang="en-US" i="1" dirty="0" smtClean="0"/>
              <a:t>Centrality Analysis</a:t>
            </a:r>
            <a:r>
              <a:rPr lang="en-US" dirty="0" smtClean="0"/>
              <a:t>: Identifying the most relevant/important</a:t>
            </a:r>
          </a:p>
          <a:p>
            <a:pPr marL="457200" lvl="1" indent="0">
              <a:buNone/>
            </a:pPr>
            <a:r>
              <a:rPr lang="en-US" dirty="0"/>
              <a:t> </a:t>
            </a:r>
            <a:r>
              <a:rPr lang="en-US" dirty="0" smtClean="0"/>
              <a:t>   nodes in a graph, e.g., power, prestige, or finding the most</a:t>
            </a:r>
          </a:p>
          <a:p>
            <a:pPr marL="457200" lvl="1" indent="0">
              <a:buNone/>
            </a:pPr>
            <a:r>
              <a:rPr lang="en-US" dirty="0"/>
              <a:t> </a:t>
            </a:r>
            <a:r>
              <a:rPr lang="en-US" dirty="0" smtClean="0"/>
              <a:t>   popular pages – the PageRank algorithm</a:t>
            </a:r>
          </a:p>
          <a:p>
            <a:pPr lvl="1"/>
            <a:endParaRPr lang="en-US" dirty="0"/>
          </a:p>
        </p:txBody>
      </p:sp>
      <p:sp>
        <p:nvSpPr>
          <p:cNvPr id="4" name="Date Placeholder 3"/>
          <p:cNvSpPr>
            <a:spLocks noGrp="1"/>
          </p:cNvSpPr>
          <p:nvPr>
            <p:ph type="dt" sz="half" idx="10"/>
          </p:nvPr>
        </p:nvSpPr>
        <p:spPr/>
        <p:txBody>
          <a:bodyPr/>
          <a:lstStyle/>
          <a:p>
            <a:pPr>
              <a:defRPr/>
            </a:pPr>
            <a:fld id="{9E2CE049-2A55-414C-903A-094983E55DFD}" type="datetime1">
              <a:rPr lang="en-US" altLang="en-US" smtClean="0"/>
              <a:t>5/23/2021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CS3907/CS6444 - 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2-</a:t>
            </a:r>
            <a:fld id="{085E5DEA-49B4-4791-8597-1FCC752C42C8}" type="slidenum">
              <a:rPr lang="en-US" altLang="en-US" smtClean="0"/>
              <a:pPr>
                <a:defRPr/>
              </a:pPr>
              <a:t>2</a:t>
            </a:fld>
            <a:endParaRPr lang="en-US" altLang="en-US" dirty="0"/>
          </a:p>
        </p:txBody>
      </p:sp>
    </p:spTree>
    <p:extLst>
      <p:ext uri="{BB962C8B-B14F-4D97-AF65-F5344CB8AC3E}">
        <p14:creationId xmlns:p14="http://schemas.microsoft.com/office/powerpoint/2010/main" val="23511607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Graphs/Networks: Centrality - IV</a:t>
            </a:r>
            <a:endParaRPr lang="en-US" dirty="0"/>
          </a:p>
        </p:txBody>
      </p:sp>
      <p:sp>
        <p:nvSpPr>
          <p:cNvPr id="3" name="Content Placeholder 2"/>
          <p:cNvSpPr>
            <a:spLocks noGrp="1"/>
          </p:cNvSpPr>
          <p:nvPr>
            <p:ph idx="1"/>
          </p:nvPr>
        </p:nvSpPr>
        <p:spPr>
          <a:xfrm>
            <a:off x="533400" y="990601"/>
            <a:ext cx="8229600" cy="1981200"/>
          </a:xfrm>
        </p:spPr>
        <p:txBody>
          <a:bodyPr/>
          <a:lstStyle/>
          <a:p>
            <a:r>
              <a:rPr lang="en-US" altLang="en-US" sz="2000" i="1" dirty="0" smtClean="0"/>
              <a:t>Closeness</a:t>
            </a:r>
            <a:r>
              <a:rPr lang="en-US" altLang="en-US" sz="2000" dirty="0" smtClean="0"/>
              <a:t>: nodes that can reach other nodes via the fewest intermediaries are relatively independent/autonomous of others</a:t>
            </a:r>
          </a:p>
          <a:p>
            <a:pPr lvl="1"/>
            <a:r>
              <a:rPr lang="en-US" sz="1600" dirty="0" smtClean="0"/>
              <a:t>measures how “easily” an entity can access more entities in a network. </a:t>
            </a:r>
            <a:endParaRPr lang="en-US" altLang="en-US" sz="1600" dirty="0" smtClean="0"/>
          </a:p>
          <a:p>
            <a:pPr lvl="1">
              <a:buFontTx/>
              <a:buChar char="-"/>
            </a:pPr>
            <a:r>
              <a:rPr lang="en-US" altLang="en-US" sz="1600" dirty="0" smtClean="0"/>
              <a:t>Intermediaries serve as attenuators and filters</a:t>
            </a:r>
          </a:p>
          <a:p>
            <a:pPr lvl="1">
              <a:buFontTx/>
              <a:buChar char="-"/>
            </a:pPr>
            <a:r>
              <a:rPr lang="en-US" altLang="en-US" sz="1600" dirty="0" smtClean="0"/>
              <a:t>Let the shortest distance from node i to node j be d(i,j)</a:t>
            </a:r>
          </a:p>
          <a:p>
            <a:pPr lvl="1">
              <a:buFontTx/>
              <a:buChar char="-"/>
            </a:pPr>
            <a:r>
              <a:rPr lang="en-US" altLang="en-US" sz="1600" dirty="0" smtClean="0"/>
              <a:t>C</a:t>
            </a:r>
            <a:r>
              <a:rPr lang="en-US" altLang="en-US" sz="1600" baseline="-25000" dirty="0" smtClean="0"/>
              <a:t>c</a:t>
            </a:r>
            <a:r>
              <a:rPr lang="en-US" altLang="en-US" sz="1600" dirty="0" smtClean="0"/>
              <a:t>(i) = (n-1)/ </a:t>
            </a:r>
            <a:r>
              <a:rPr lang="en-US" altLang="en-US" sz="1600" dirty="0" smtClean="0">
                <a:latin typeface="Symbol" panose="05050102010706020507" pitchFamily="18" charset="2"/>
              </a:rPr>
              <a:t>S</a:t>
            </a:r>
            <a:r>
              <a:rPr lang="en-US" altLang="en-US" sz="1600" dirty="0" smtClean="0"/>
              <a:t> d(i,j), j = 1,N</a:t>
            </a:r>
          </a:p>
          <a:p>
            <a:endParaRPr lang="en-US" dirty="0"/>
          </a:p>
        </p:txBody>
      </p:sp>
      <p:pic>
        <p:nvPicPr>
          <p:cNvPr id="1026" name="Picture 2" descr="Closeness in Social Network Analysis (S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097866"/>
            <a:ext cx="4876800" cy="304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16200000">
            <a:off x="6034133" y="4557667"/>
            <a:ext cx="2381934" cy="276999"/>
          </a:xfrm>
          <a:prstGeom prst="rect">
            <a:avLst/>
          </a:prstGeom>
          <a:noFill/>
        </p:spPr>
        <p:txBody>
          <a:bodyPr wrap="none" rtlCol="0">
            <a:spAutoFit/>
          </a:bodyPr>
          <a:lstStyle/>
          <a:p>
            <a:r>
              <a:rPr lang="en-US" sz="1200" dirty="0" smtClean="0"/>
              <a:t>Source: </a:t>
            </a:r>
            <a:r>
              <a:rPr lang="en-US" sz="1200" dirty="0"/>
              <a:t>http://www.fmsasg.com/</a:t>
            </a:r>
          </a:p>
        </p:txBody>
      </p:sp>
      <p:sp>
        <p:nvSpPr>
          <p:cNvPr id="7" name="Date Placeholder 6"/>
          <p:cNvSpPr>
            <a:spLocks noGrp="1"/>
          </p:cNvSpPr>
          <p:nvPr>
            <p:ph type="dt" sz="half" idx="10"/>
          </p:nvPr>
        </p:nvSpPr>
        <p:spPr/>
        <p:txBody>
          <a:bodyPr/>
          <a:lstStyle/>
          <a:p>
            <a:pPr>
              <a:defRPr/>
            </a:pPr>
            <a:fld id="{B8CB186D-0A6D-453C-8AA1-DE1D7B92B6F8}" type="datetime1">
              <a:rPr lang="en-US" altLang="en-US" smtClean="0"/>
              <a:t>5/23/2021</a:t>
            </a:fld>
            <a:endParaRPr lang="en-US" altLang="en-US" dirty="0"/>
          </a:p>
        </p:txBody>
      </p:sp>
      <p:sp>
        <p:nvSpPr>
          <p:cNvPr id="8" name="Footer Placeholder 7"/>
          <p:cNvSpPr>
            <a:spLocks noGrp="1"/>
          </p:cNvSpPr>
          <p:nvPr>
            <p:ph type="ftr" sz="quarter" idx="11"/>
          </p:nvPr>
        </p:nvSpPr>
        <p:spPr/>
        <p:txBody>
          <a:bodyPr/>
          <a:lstStyle/>
          <a:p>
            <a:pPr>
              <a:defRPr/>
            </a:pPr>
            <a:r>
              <a:rPr lang="en-US" altLang="en-US" dirty="0" smtClean="0"/>
              <a:t>CS3907/CS6444 - Big Data and Analytics</a:t>
            </a:r>
            <a:endParaRPr lang="en-US" altLang="en-US" dirty="0"/>
          </a:p>
        </p:txBody>
      </p:sp>
      <p:sp>
        <p:nvSpPr>
          <p:cNvPr id="9" name="Slide Number Placeholder 8"/>
          <p:cNvSpPr>
            <a:spLocks noGrp="1"/>
          </p:cNvSpPr>
          <p:nvPr>
            <p:ph type="sldNum" sz="quarter" idx="12"/>
          </p:nvPr>
        </p:nvSpPr>
        <p:spPr/>
        <p:txBody>
          <a:bodyPr/>
          <a:lstStyle/>
          <a:p>
            <a:pPr>
              <a:defRPr/>
            </a:pPr>
            <a:r>
              <a:rPr lang="en-US" altLang="en-US" dirty="0" smtClean="0"/>
              <a:t>2-</a:t>
            </a:r>
            <a:fld id="{085E5DEA-49B4-4791-8597-1FCC752C42C8}" type="slidenum">
              <a:rPr lang="en-US" altLang="en-US" smtClean="0"/>
              <a:pPr>
                <a:defRPr/>
              </a:pPr>
              <a:t>20</a:t>
            </a:fld>
            <a:endParaRPr lang="en-US" altLang="en-US" dirty="0"/>
          </a:p>
        </p:txBody>
      </p:sp>
    </p:spTree>
    <p:extLst>
      <p:ext uri="{BB962C8B-B14F-4D97-AF65-F5344CB8AC3E}">
        <p14:creationId xmlns:p14="http://schemas.microsoft.com/office/powerpoint/2010/main" val="2892804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Idea of Centrality</a:t>
            </a:r>
            <a:endParaRPr lang="en-US" dirty="0"/>
          </a:p>
        </p:txBody>
      </p:sp>
      <p:pic>
        <p:nvPicPr>
          <p:cNvPr id="4" name="table"/>
          <p:cNvPicPr>
            <a:picLocks noGrp="1" noChangeAspect="1"/>
          </p:cNvPicPr>
          <p:nvPr>
            <p:ph idx="1"/>
          </p:nvPr>
        </p:nvPicPr>
        <p:blipFill>
          <a:blip r:embed="rId3"/>
          <a:stretch>
            <a:fillRect/>
          </a:stretch>
        </p:blipFill>
        <p:spPr>
          <a:xfrm>
            <a:off x="457200" y="990600"/>
            <a:ext cx="7602898" cy="5059363"/>
          </a:xfrm>
          <a:prstGeom prst="rect">
            <a:avLst/>
          </a:prstGeom>
        </p:spPr>
      </p:pic>
      <p:sp>
        <p:nvSpPr>
          <p:cNvPr id="6" name="TextBox 5"/>
          <p:cNvSpPr txBox="1"/>
          <p:nvPr/>
        </p:nvSpPr>
        <p:spPr>
          <a:xfrm rot="16200000">
            <a:off x="7268028" y="2637034"/>
            <a:ext cx="2355132" cy="738664"/>
          </a:xfrm>
          <a:prstGeom prst="rect">
            <a:avLst/>
          </a:prstGeom>
          <a:noFill/>
        </p:spPr>
        <p:txBody>
          <a:bodyPr wrap="none" rtlCol="0">
            <a:spAutoFit/>
          </a:bodyPr>
          <a:lstStyle/>
          <a:p>
            <a:r>
              <a:rPr lang="en-US" sz="1400" dirty="0" smtClean="0">
                <a:solidFill>
                  <a:srgbClr val="FF0000"/>
                </a:solidFill>
              </a:rPr>
              <a:t>Source: Centralities, </a:t>
            </a:r>
          </a:p>
          <a:p>
            <a:r>
              <a:rPr lang="en-US" sz="1400" dirty="0" smtClean="0">
                <a:solidFill>
                  <a:srgbClr val="FF0000"/>
                </a:solidFill>
              </a:rPr>
              <a:t>Ralucca </a:t>
            </a:r>
            <a:r>
              <a:rPr lang="en-US" sz="1400" dirty="0">
                <a:solidFill>
                  <a:srgbClr val="FF0000"/>
                </a:solidFill>
              </a:rPr>
              <a:t>G</a:t>
            </a:r>
            <a:r>
              <a:rPr lang="en-US" sz="1400" dirty="0" smtClean="0">
                <a:solidFill>
                  <a:srgbClr val="FF0000"/>
                </a:solidFill>
              </a:rPr>
              <a:t>era, </a:t>
            </a:r>
          </a:p>
          <a:p>
            <a:r>
              <a:rPr lang="en-US" sz="1400" dirty="0" smtClean="0">
                <a:solidFill>
                  <a:srgbClr val="FF0000"/>
                </a:solidFill>
              </a:rPr>
              <a:t>Naval Postgraduate School</a:t>
            </a:r>
            <a:endParaRPr lang="en-US" sz="1400" dirty="0">
              <a:solidFill>
                <a:srgbClr val="FF0000"/>
              </a:solidFill>
            </a:endParaRPr>
          </a:p>
        </p:txBody>
      </p:sp>
    </p:spTree>
    <p:extLst>
      <p:ext uri="{BB962C8B-B14F-4D97-AF65-F5344CB8AC3E}">
        <p14:creationId xmlns:p14="http://schemas.microsoft.com/office/powerpoint/2010/main" val="2439760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Periodic Table of Centralities</a:t>
            </a:r>
            <a:endParaRPr lang="en-US" dirty="0"/>
          </a:p>
        </p:txBody>
      </p:sp>
      <p:pic>
        <p:nvPicPr>
          <p:cNvPr id="4" name="Content Placeholder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7200" y="1143000"/>
            <a:ext cx="8229600" cy="4430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57200" y="5725752"/>
            <a:ext cx="5134739" cy="369332"/>
          </a:xfrm>
          <a:prstGeom prst="rect">
            <a:avLst/>
          </a:prstGeom>
          <a:noFill/>
        </p:spPr>
        <p:txBody>
          <a:bodyPr wrap="none" rtlCol="0">
            <a:spAutoFit/>
          </a:bodyPr>
          <a:lstStyle/>
          <a:p>
            <a:r>
              <a:rPr lang="en-US" dirty="0" smtClean="0"/>
              <a:t>Source: </a:t>
            </a:r>
            <a:r>
              <a:rPr lang="en-US" dirty="0">
                <a:hlinkClick r:id="rId4"/>
              </a:rPr>
              <a:t>http://schochastics.net/sna/periodic.html</a:t>
            </a:r>
            <a:endParaRPr lang="en-US" dirty="0"/>
          </a:p>
        </p:txBody>
      </p:sp>
    </p:spTree>
    <p:extLst>
      <p:ext uri="{BB962C8B-B14F-4D97-AF65-F5344CB8AC3E}">
        <p14:creationId xmlns:p14="http://schemas.microsoft.com/office/powerpoint/2010/main" val="696007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Examples of Centrality</a:t>
            </a:r>
            <a:endParaRPr lang="en-US" dirty="0"/>
          </a:p>
        </p:txBody>
      </p:sp>
      <p:pic>
        <p:nvPicPr>
          <p:cNvPr id="4" name="Picture 3"/>
          <p:cNvPicPr>
            <a:picLocks noChangeAspect="1"/>
          </p:cNvPicPr>
          <p:nvPr/>
        </p:nvPicPr>
        <p:blipFill>
          <a:blip r:embed="rId3"/>
          <a:stretch>
            <a:fillRect/>
          </a:stretch>
        </p:blipFill>
        <p:spPr>
          <a:xfrm>
            <a:off x="609600" y="990600"/>
            <a:ext cx="7229475" cy="5377630"/>
          </a:xfrm>
          <a:prstGeom prst="rect">
            <a:avLst/>
          </a:prstGeom>
        </p:spPr>
      </p:pic>
    </p:spTree>
    <p:extLst>
      <p:ext uri="{BB962C8B-B14F-4D97-AF65-F5344CB8AC3E}">
        <p14:creationId xmlns:p14="http://schemas.microsoft.com/office/powerpoint/2010/main" val="2859707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p:cNvSpPr txBox="1">
            <a:spLocks noGrp="1"/>
          </p:cNvSpPr>
          <p:nvPr/>
        </p:nvSpPr>
        <p:spPr bwMode="auto">
          <a:xfrm>
            <a:off x="457200" y="6248400"/>
            <a:ext cx="1371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fld id="{BF53DBA1-1A61-43F1-A789-D2122449716C}" type="datetime1">
              <a:rPr lang="en-US" altLang="en-US" sz="1400"/>
              <a:pPr eaLnBrk="1" hangingPunct="1">
                <a:spcBef>
                  <a:spcPct val="0"/>
                </a:spcBef>
                <a:buFontTx/>
                <a:buNone/>
              </a:pPr>
              <a:t>5/23/2021</a:t>
            </a:fld>
            <a:endParaRPr lang="en-US" altLang="en-US" sz="1400" dirty="0"/>
          </a:p>
        </p:txBody>
      </p:sp>
      <p:sp>
        <p:nvSpPr>
          <p:cNvPr id="25603" name="Rectangle 2"/>
          <p:cNvSpPr>
            <a:spLocks noGrp="1" noChangeArrowheads="1"/>
          </p:cNvSpPr>
          <p:nvPr>
            <p:ph type="title"/>
          </p:nvPr>
        </p:nvSpPr>
        <p:spPr/>
        <p:txBody>
          <a:bodyPr/>
          <a:lstStyle/>
          <a:p>
            <a:r>
              <a:rPr lang="en-US" altLang="en-US" dirty="0" smtClean="0"/>
              <a:t>Graphs/Networks: Prestige - I</a:t>
            </a:r>
          </a:p>
        </p:txBody>
      </p:sp>
      <p:sp>
        <p:nvSpPr>
          <p:cNvPr id="25604" name="Rectangle 3"/>
          <p:cNvSpPr>
            <a:spLocks noGrp="1" noChangeArrowheads="1"/>
          </p:cNvSpPr>
          <p:nvPr>
            <p:ph type="body" idx="1"/>
          </p:nvPr>
        </p:nvSpPr>
        <p:spPr/>
        <p:txBody>
          <a:bodyPr/>
          <a:lstStyle/>
          <a:p>
            <a:r>
              <a:rPr lang="en-US" altLang="ja-JP" sz="1800" dirty="0" smtClean="0">
                <a:ea typeface="ＭＳ Ｐゴシック" panose="020B0600070205080204" pitchFamily="34" charset="-128"/>
              </a:rPr>
              <a:t>A </a:t>
            </a:r>
            <a:r>
              <a:rPr lang="en-US" altLang="ja-JP" sz="1800" i="1" dirty="0" smtClean="0">
                <a:ea typeface="ＭＳ Ｐゴシック" panose="020B0600070205080204" pitchFamily="34" charset="-128"/>
              </a:rPr>
              <a:t>prestigious node</a:t>
            </a:r>
            <a:r>
              <a:rPr lang="en-US" altLang="ja-JP" sz="1800" dirty="0" smtClean="0">
                <a:ea typeface="ＭＳ Ｐゴシック" panose="020B0600070205080204" pitchFamily="34" charset="-128"/>
              </a:rPr>
              <a:t> is one which is the object of extensive ties as a recipient. </a:t>
            </a:r>
          </a:p>
          <a:p>
            <a:r>
              <a:rPr lang="en-US" altLang="ja-JP" sz="1800" i="1" dirty="0" smtClean="0">
                <a:ea typeface="ＭＳ Ｐゴシック" panose="020B0600070205080204" pitchFamily="34" charset="-128"/>
              </a:rPr>
              <a:t>Degree Prestige</a:t>
            </a:r>
            <a:r>
              <a:rPr lang="en-US" altLang="ja-JP" sz="1800" dirty="0" smtClean="0">
                <a:ea typeface="ＭＳ Ｐゴシック" panose="020B0600070205080204" pitchFamily="34" charset="-128"/>
              </a:rPr>
              <a:t>:</a:t>
            </a:r>
          </a:p>
          <a:p>
            <a:pPr lvl="1"/>
            <a:r>
              <a:rPr lang="en-US" altLang="ja-JP" sz="1800" dirty="0" smtClean="0">
                <a:ea typeface="ＭＳ Ｐゴシック" panose="020B0600070205080204" pitchFamily="34" charset="-128"/>
              </a:rPr>
              <a:t>A node is prestigious if it receives many in links from adjacent nodes</a:t>
            </a:r>
          </a:p>
          <a:p>
            <a:pPr lvl="1"/>
            <a:r>
              <a:rPr lang="en-US" altLang="ja-JP" sz="1800" dirty="0" smtClean="0">
                <a:ea typeface="ＭＳ Ｐゴシック" panose="020B0600070205080204" pitchFamily="34" charset="-128"/>
              </a:rPr>
              <a:t>So, P</a:t>
            </a:r>
            <a:r>
              <a:rPr lang="en-US" altLang="ja-JP" sz="1800" baseline="-25000" dirty="0" smtClean="0">
                <a:ea typeface="ＭＳ Ｐゴシック" panose="020B0600070205080204" pitchFamily="34" charset="-128"/>
              </a:rPr>
              <a:t>D</a:t>
            </a:r>
            <a:r>
              <a:rPr lang="en-US" altLang="ja-JP" sz="1800" dirty="0" smtClean="0">
                <a:ea typeface="ＭＳ Ｐゴシック" panose="020B0600070205080204" pitchFamily="34" charset="-128"/>
              </a:rPr>
              <a:t>(i) = d</a:t>
            </a:r>
            <a:r>
              <a:rPr lang="en-US" altLang="ja-JP" sz="1800" baseline="-25000" dirty="0" smtClean="0">
                <a:ea typeface="ＭＳ Ｐゴシック" panose="020B0600070205080204" pitchFamily="34" charset="-128"/>
              </a:rPr>
              <a:t>I</a:t>
            </a:r>
            <a:r>
              <a:rPr lang="en-US" altLang="ja-JP" sz="1800" dirty="0" smtClean="0">
                <a:ea typeface="ＭＳ Ｐゴシック" panose="020B0600070205080204" pitchFamily="34" charset="-128"/>
              </a:rPr>
              <a:t>(i)/(n-1), where d</a:t>
            </a:r>
            <a:r>
              <a:rPr lang="en-US" altLang="ja-JP" sz="1800" baseline="-25000" dirty="0" smtClean="0">
                <a:ea typeface="ＭＳ Ｐゴシック" panose="020B0600070205080204" pitchFamily="34" charset="-128"/>
              </a:rPr>
              <a:t>I</a:t>
            </a:r>
            <a:r>
              <a:rPr lang="en-US" altLang="ja-JP" sz="1800" dirty="0" smtClean="0">
                <a:ea typeface="ＭＳ Ｐゴシック" panose="020B0600070205080204" pitchFamily="34" charset="-128"/>
              </a:rPr>
              <a:t>(i) is # of in links for node i</a:t>
            </a:r>
          </a:p>
          <a:p>
            <a:r>
              <a:rPr lang="en-US" altLang="ja-JP" sz="1800" i="1" dirty="0" smtClean="0">
                <a:ea typeface="ＭＳ Ｐゴシック" panose="020B0600070205080204" pitchFamily="34" charset="-128"/>
              </a:rPr>
              <a:t>Proximity Prestige</a:t>
            </a:r>
            <a:r>
              <a:rPr lang="en-US" altLang="ja-JP" sz="1800" dirty="0" smtClean="0">
                <a:ea typeface="ＭＳ Ｐゴシック" panose="020B0600070205080204" pitchFamily="34" charset="-128"/>
              </a:rPr>
              <a:t>:</a:t>
            </a:r>
          </a:p>
          <a:p>
            <a:pPr lvl="1"/>
            <a:r>
              <a:rPr lang="en-US" altLang="ja-JP" sz="1800" dirty="0" smtClean="0">
                <a:ea typeface="ＭＳ Ｐゴシック" panose="020B0600070205080204" pitchFamily="34" charset="-128"/>
              </a:rPr>
              <a:t>Considers all nodes that can reach node i</a:t>
            </a:r>
          </a:p>
          <a:p>
            <a:pPr lvl="1"/>
            <a:r>
              <a:rPr lang="en-US" altLang="ja-JP" sz="1800" dirty="0" smtClean="0">
                <a:ea typeface="ＭＳ Ｐゴシック" panose="020B0600070205080204" pitchFamily="34" charset="-128"/>
              </a:rPr>
              <a:t>Proximity is defined as closeness or distance of other actors to </a:t>
            </a:r>
            <a:r>
              <a:rPr lang="en-US" altLang="ja-JP" sz="1800" i="1" dirty="0" smtClean="0">
                <a:ea typeface="ＭＳ Ｐゴシック" panose="020B0600070205080204" pitchFamily="34" charset="-128"/>
              </a:rPr>
              <a:t>i</a:t>
            </a:r>
            <a:r>
              <a:rPr lang="en-US" altLang="ja-JP" sz="1800" dirty="0" smtClean="0">
                <a:ea typeface="ＭＳ Ｐゴシック" panose="020B0600070205080204" pitchFamily="34" charset="-128"/>
              </a:rPr>
              <a:t>.</a:t>
            </a:r>
          </a:p>
          <a:p>
            <a:pPr lvl="1"/>
            <a:r>
              <a:rPr lang="en-US" altLang="ja-JP" sz="1800" dirty="0" smtClean="0">
                <a:ea typeface="ＭＳ Ｐゴシック" panose="020B0600070205080204" pitchFamily="34" charset="-128"/>
              </a:rPr>
              <a:t>Let I</a:t>
            </a:r>
            <a:r>
              <a:rPr lang="en-US" altLang="ja-JP" sz="1800" baseline="-25000" dirty="0" smtClean="0">
                <a:ea typeface="ＭＳ Ｐゴシック" panose="020B0600070205080204" pitchFamily="34" charset="-128"/>
              </a:rPr>
              <a:t>i</a:t>
            </a:r>
            <a:r>
              <a:rPr lang="en-US" altLang="ja-JP" sz="1800" dirty="0" smtClean="0">
                <a:ea typeface="ＭＳ Ｐゴシック" panose="020B0600070205080204" pitchFamily="34" charset="-128"/>
              </a:rPr>
              <a:t> be the set of nodes that can reach node i</a:t>
            </a:r>
          </a:p>
          <a:p>
            <a:pPr lvl="1">
              <a:buFontTx/>
              <a:buNone/>
            </a:pPr>
            <a:r>
              <a:rPr lang="en-US" altLang="ja-JP" sz="1800" dirty="0" smtClean="0">
                <a:ea typeface="ＭＳ Ｐゴシック" panose="020B0600070205080204" pitchFamily="34" charset="-128"/>
              </a:rPr>
              <a:t>				P</a:t>
            </a:r>
            <a:r>
              <a:rPr lang="en-US" altLang="ja-JP" sz="1800" baseline="-25000" dirty="0" smtClean="0">
                <a:ea typeface="ＭＳ Ｐゴシック" panose="020B0600070205080204" pitchFamily="34" charset="-128"/>
              </a:rPr>
              <a:t>P</a:t>
            </a:r>
            <a:r>
              <a:rPr lang="en-US" altLang="ja-JP" sz="1800" dirty="0" smtClean="0">
                <a:ea typeface="ＭＳ Ｐゴシック" panose="020B0600070205080204" pitchFamily="34" charset="-128"/>
              </a:rPr>
              <a:t>(i) = </a:t>
            </a:r>
            <a:r>
              <a:rPr lang="en-US" altLang="ja-JP" sz="1800" dirty="0" smtClean="0">
                <a:latin typeface="Symbol" panose="05050102010706020507" pitchFamily="18" charset="2"/>
                <a:ea typeface="ＭＳ Ｐゴシック" panose="020B0600070205080204" pitchFamily="34" charset="-128"/>
              </a:rPr>
              <a:t>S</a:t>
            </a:r>
            <a:r>
              <a:rPr lang="en-US" altLang="ja-JP" sz="1800" dirty="0" smtClean="0">
                <a:ea typeface="ＭＳ Ｐゴシック" panose="020B0600070205080204" pitchFamily="34" charset="-128"/>
              </a:rPr>
              <a:t> d(i,j)/ |I</a:t>
            </a:r>
            <a:r>
              <a:rPr lang="en-US" altLang="ja-JP" sz="1800" baseline="-25000" dirty="0" smtClean="0">
                <a:ea typeface="ＭＳ Ｐゴシック" panose="020B0600070205080204" pitchFamily="34" charset="-128"/>
              </a:rPr>
              <a:t>i</a:t>
            </a:r>
            <a:r>
              <a:rPr lang="en-US" altLang="ja-JP" sz="1800" dirty="0" smtClean="0">
                <a:ea typeface="ＭＳ Ｐゴシック" panose="020B0600070205080204" pitchFamily="34" charset="-128"/>
              </a:rPr>
              <a:t>|, j </a:t>
            </a:r>
            <a:r>
              <a:rPr lang="en-US" altLang="ja-JP" sz="1800" dirty="0" smtClean="0">
                <a:latin typeface="Symbol" panose="05050102010706020507" pitchFamily="18" charset="2"/>
                <a:ea typeface="ＭＳ Ｐゴシック" panose="020B0600070205080204" pitchFamily="34" charset="-128"/>
              </a:rPr>
              <a:t>e</a:t>
            </a:r>
            <a:r>
              <a:rPr lang="en-US" altLang="ja-JP" sz="1800" dirty="0" smtClean="0">
                <a:ea typeface="ＭＳ Ｐゴシック" panose="020B0600070205080204" pitchFamily="34" charset="-128"/>
              </a:rPr>
              <a:t> I</a:t>
            </a:r>
            <a:r>
              <a:rPr lang="en-US" altLang="ja-JP" sz="1800" baseline="-25000" dirty="0" smtClean="0">
                <a:ea typeface="ＭＳ Ｐゴシック" panose="020B0600070205080204" pitchFamily="34" charset="-128"/>
              </a:rPr>
              <a:t>i</a:t>
            </a:r>
          </a:p>
          <a:p>
            <a:pPr lvl="1"/>
            <a:r>
              <a:rPr lang="en-US" altLang="en-US" sz="1800" dirty="0" smtClean="0"/>
              <a:t>Consider the ratio of the nodes reaching i and their average distance</a:t>
            </a:r>
          </a:p>
          <a:p>
            <a:pPr lvl="1">
              <a:buFontTx/>
              <a:buNone/>
            </a:pPr>
            <a:r>
              <a:rPr lang="en-US" altLang="ja-JP" sz="1800" dirty="0" smtClean="0">
                <a:ea typeface="ＭＳ Ｐゴシック" panose="020B0600070205080204" pitchFamily="34" charset="-128"/>
              </a:rPr>
              <a:t>				P</a:t>
            </a:r>
            <a:r>
              <a:rPr lang="en-US" altLang="ja-JP" sz="1800" baseline="-25000" dirty="0" smtClean="0">
                <a:ea typeface="ＭＳ Ｐゴシック" panose="020B0600070205080204" pitchFamily="34" charset="-128"/>
              </a:rPr>
              <a:t>P</a:t>
            </a:r>
            <a:r>
              <a:rPr lang="en-US" altLang="ja-JP" sz="1800" dirty="0" smtClean="0">
                <a:ea typeface="ＭＳ Ｐゴシック" panose="020B0600070205080204" pitchFamily="34" charset="-128"/>
              </a:rPr>
              <a:t>(i) = |I</a:t>
            </a:r>
            <a:r>
              <a:rPr lang="en-US" altLang="ja-JP" sz="1800" baseline="-25000" dirty="0" smtClean="0">
                <a:ea typeface="ＭＳ Ｐゴシック" panose="020B0600070205080204" pitchFamily="34" charset="-128"/>
              </a:rPr>
              <a:t>i</a:t>
            </a:r>
            <a:r>
              <a:rPr lang="en-US" altLang="ja-JP" sz="1800" dirty="0" smtClean="0">
                <a:ea typeface="ＭＳ Ｐゴシック" panose="020B0600070205080204" pitchFamily="34" charset="-128"/>
              </a:rPr>
              <a:t>|/(n-1)/</a:t>
            </a:r>
            <a:r>
              <a:rPr lang="en-US" altLang="ja-JP" sz="1800" dirty="0" smtClean="0">
                <a:latin typeface="Symbol" panose="05050102010706020507" pitchFamily="18" charset="2"/>
                <a:ea typeface="ＭＳ Ｐゴシック" panose="020B0600070205080204" pitchFamily="34" charset="-128"/>
              </a:rPr>
              <a:t>S</a:t>
            </a:r>
            <a:r>
              <a:rPr lang="en-US" altLang="ja-JP" sz="1800" dirty="0" smtClean="0">
                <a:ea typeface="ＭＳ Ｐゴシック" panose="020B0600070205080204" pitchFamily="34" charset="-128"/>
              </a:rPr>
              <a:t> d(i,j)/ |I</a:t>
            </a:r>
            <a:r>
              <a:rPr lang="en-US" altLang="ja-JP" sz="1800" baseline="-25000" dirty="0" smtClean="0">
                <a:ea typeface="ＭＳ Ｐゴシック" panose="020B0600070205080204" pitchFamily="34" charset="-128"/>
              </a:rPr>
              <a:t>i</a:t>
            </a:r>
            <a:r>
              <a:rPr lang="en-US" altLang="ja-JP" sz="1800" dirty="0" smtClean="0">
                <a:ea typeface="ＭＳ Ｐゴシック" panose="020B0600070205080204" pitchFamily="34" charset="-128"/>
              </a:rPr>
              <a:t>|, j </a:t>
            </a:r>
            <a:r>
              <a:rPr lang="en-US" altLang="ja-JP" sz="1800" dirty="0" smtClean="0">
                <a:latin typeface="Symbol" panose="05050102010706020507" pitchFamily="18" charset="2"/>
                <a:ea typeface="ＭＳ Ｐゴシック" panose="020B0600070205080204" pitchFamily="34" charset="-128"/>
              </a:rPr>
              <a:t>e</a:t>
            </a:r>
            <a:r>
              <a:rPr lang="en-US" altLang="ja-JP" sz="1800" dirty="0" smtClean="0">
                <a:ea typeface="ＭＳ Ｐゴシック" panose="020B0600070205080204" pitchFamily="34" charset="-128"/>
              </a:rPr>
              <a:t> I</a:t>
            </a:r>
            <a:r>
              <a:rPr lang="en-US" altLang="ja-JP" sz="1800" baseline="-25000" dirty="0" smtClean="0">
                <a:ea typeface="ＭＳ Ｐゴシック" panose="020B0600070205080204" pitchFamily="34" charset="-128"/>
              </a:rPr>
              <a:t>i</a:t>
            </a:r>
          </a:p>
          <a:p>
            <a:pPr lvl="1">
              <a:buFontTx/>
              <a:buNone/>
            </a:pPr>
            <a:r>
              <a:rPr lang="en-US" altLang="en-US" sz="1800" dirty="0" smtClean="0">
                <a:ea typeface="ＭＳ Ｐゴシック" panose="020B0600070205080204" pitchFamily="34" charset="-128"/>
              </a:rPr>
              <a:t>	Where the numerator is the proportion of nodes that reach i</a:t>
            </a:r>
          </a:p>
        </p:txBody>
      </p:sp>
      <p:sp>
        <p:nvSpPr>
          <p:cNvPr id="2" name="Date Placeholder 1"/>
          <p:cNvSpPr>
            <a:spLocks noGrp="1"/>
          </p:cNvSpPr>
          <p:nvPr>
            <p:ph type="dt" sz="half" idx="10"/>
          </p:nvPr>
        </p:nvSpPr>
        <p:spPr/>
        <p:txBody>
          <a:bodyPr/>
          <a:lstStyle/>
          <a:p>
            <a:pPr>
              <a:defRPr/>
            </a:pPr>
            <a:fld id="{7FF8FCAA-1E99-48FD-8E4F-E0DB068378D8}" type="datetime1">
              <a:rPr lang="en-US" altLang="en-US" smtClean="0"/>
              <a:t>5/23/2021</a:t>
            </a:fld>
            <a:endParaRPr lang="en-US" altLang="en-US" dirty="0"/>
          </a:p>
        </p:txBody>
      </p:sp>
      <p:sp>
        <p:nvSpPr>
          <p:cNvPr id="3" name="Footer Placeholder 2"/>
          <p:cNvSpPr>
            <a:spLocks noGrp="1"/>
          </p:cNvSpPr>
          <p:nvPr>
            <p:ph type="ftr" sz="quarter" idx="11"/>
          </p:nvPr>
        </p:nvSpPr>
        <p:spPr/>
        <p:txBody>
          <a:bodyPr/>
          <a:lstStyle/>
          <a:p>
            <a:pPr>
              <a:defRPr/>
            </a:pPr>
            <a:r>
              <a:rPr lang="en-US" altLang="en-US" dirty="0" smtClean="0"/>
              <a:t>CS3907/CS6444 - Big Data and Analytics</a:t>
            </a:r>
            <a:endParaRPr lang="en-US" altLang="en-US" dirty="0"/>
          </a:p>
        </p:txBody>
      </p:sp>
      <p:sp>
        <p:nvSpPr>
          <p:cNvPr id="4" name="Slide Number Placeholder 3"/>
          <p:cNvSpPr>
            <a:spLocks noGrp="1"/>
          </p:cNvSpPr>
          <p:nvPr>
            <p:ph type="sldNum" sz="quarter" idx="12"/>
          </p:nvPr>
        </p:nvSpPr>
        <p:spPr/>
        <p:txBody>
          <a:bodyPr/>
          <a:lstStyle/>
          <a:p>
            <a:pPr>
              <a:defRPr/>
            </a:pPr>
            <a:r>
              <a:rPr lang="en-US" altLang="en-US" dirty="0" smtClean="0"/>
              <a:t>2-</a:t>
            </a:r>
            <a:fld id="{085E5DEA-49B4-4791-8597-1FCC752C42C8}" type="slidenum">
              <a:rPr lang="en-US" altLang="en-US" smtClean="0"/>
              <a:pPr>
                <a:defRPr/>
              </a:pPr>
              <a:t>24</a:t>
            </a:fld>
            <a:endParaRPr lang="en-US" altLang="en-US" dirty="0"/>
          </a:p>
        </p:txBody>
      </p:sp>
    </p:spTree>
    <p:extLst>
      <p:ext uri="{BB962C8B-B14F-4D97-AF65-F5344CB8AC3E}">
        <p14:creationId xmlns:p14="http://schemas.microsoft.com/office/powerpoint/2010/main" val="3981021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dirty="0" smtClean="0"/>
              <a:t>Graphs/Networks: Prestige - II</a:t>
            </a:r>
          </a:p>
        </p:txBody>
      </p:sp>
      <p:sp>
        <p:nvSpPr>
          <p:cNvPr id="27651" name="Rectangle 3"/>
          <p:cNvSpPr>
            <a:spLocks noGrp="1" noChangeArrowheads="1"/>
          </p:cNvSpPr>
          <p:nvPr>
            <p:ph type="body" idx="1"/>
          </p:nvPr>
        </p:nvSpPr>
        <p:spPr/>
        <p:txBody>
          <a:bodyPr/>
          <a:lstStyle/>
          <a:p>
            <a:r>
              <a:rPr lang="en-US" altLang="en-US" sz="2000" dirty="0" smtClean="0"/>
              <a:t>Assume nodes are not considered equal according to some attribute.</a:t>
            </a:r>
          </a:p>
          <a:p>
            <a:r>
              <a:rPr lang="en-US" altLang="en-US" sz="2000" dirty="0" smtClean="0"/>
              <a:t>Suppose we assign some measure of importance to each node, e.g., a rank such as a CEO</a:t>
            </a:r>
          </a:p>
          <a:p>
            <a:r>
              <a:rPr lang="en-US" altLang="ja-JP" sz="2000" dirty="0" smtClean="0">
                <a:ea typeface="ＭＳ Ｐゴシック" panose="020B0600070205080204" pitchFamily="34" charset="-128"/>
              </a:rPr>
              <a:t>If a node’s circle of influence is full of prestigious actors, then the node’s own prestige is also high.</a:t>
            </a:r>
          </a:p>
          <a:p>
            <a:r>
              <a:rPr lang="en-US" altLang="ja-JP" sz="2000" i="1" dirty="0" smtClean="0">
                <a:ea typeface="ＭＳ Ｐゴシック" panose="020B0600070205080204" pitchFamily="34" charset="-128"/>
              </a:rPr>
              <a:t>Rank prestige</a:t>
            </a:r>
            <a:r>
              <a:rPr lang="en-US" altLang="ja-JP" sz="2000" dirty="0" smtClean="0">
                <a:ea typeface="ＭＳ Ｐゴシック" panose="020B0600070205080204" pitchFamily="34" charset="-128"/>
              </a:rPr>
              <a:t> </a:t>
            </a:r>
            <a:r>
              <a:rPr lang="en-US" altLang="ja-JP" sz="2000" i="1" dirty="0" smtClean="0">
                <a:ea typeface="ＭＳ Ｐゴシック" panose="020B0600070205080204" pitchFamily="34" charset="-128"/>
              </a:rPr>
              <a:t>P</a:t>
            </a:r>
            <a:r>
              <a:rPr lang="en-US" altLang="ja-JP" sz="2000" i="1" baseline="-25000" dirty="0" smtClean="0">
                <a:ea typeface="ＭＳ Ｐゴシック" panose="020B0600070205080204" pitchFamily="34" charset="-128"/>
              </a:rPr>
              <a:t>R</a:t>
            </a:r>
            <a:r>
              <a:rPr lang="en-US" altLang="ja-JP" sz="2000" dirty="0" smtClean="0">
                <a:ea typeface="ＭＳ Ｐゴシック" panose="020B0600070205080204" pitchFamily="34" charset="-128"/>
              </a:rPr>
              <a:t>(</a:t>
            </a:r>
            <a:r>
              <a:rPr lang="en-US" altLang="ja-JP" sz="2000" i="1" dirty="0" smtClean="0">
                <a:ea typeface="ＭＳ Ｐゴシック" panose="020B0600070205080204" pitchFamily="34" charset="-128"/>
              </a:rPr>
              <a:t>i</a:t>
            </a:r>
            <a:r>
              <a:rPr lang="en-US" altLang="ja-JP" sz="2000" dirty="0" smtClean="0">
                <a:ea typeface="ＭＳ Ｐゴシック" panose="020B0600070205080204" pitchFamily="34" charset="-128"/>
              </a:rPr>
              <a:t>) is defined as a linear combination of links that point to </a:t>
            </a:r>
            <a:r>
              <a:rPr lang="en-US" altLang="ja-JP" sz="2000" i="1" dirty="0" smtClean="0">
                <a:ea typeface="ＭＳ Ｐゴシック" panose="020B0600070205080204" pitchFamily="34" charset="-128"/>
              </a:rPr>
              <a:t>i</a:t>
            </a:r>
            <a:r>
              <a:rPr lang="en-US" altLang="ja-JP" sz="2000" dirty="0" smtClean="0">
                <a:ea typeface="ＭＳ Ｐゴシック" panose="020B0600070205080204" pitchFamily="34" charset="-128"/>
              </a:rPr>
              <a:t>: </a:t>
            </a:r>
          </a:p>
          <a:p>
            <a:pPr lvl="2">
              <a:buFontTx/>
              <a:buNone/>
            </a:pPr>
            <a:r>
              <a:rPr lang="en-US" altLang="ja-JP" sz="2000" dirty="0" smtClean="0">
                <a:ea typeface="ＭＳ Ｐゴシック" panose="020B0600070205080204" pitchFamily="34" charset="-128"/>
              </a:rPr>
              <a:t>		P</a:t>
            </a:r>
            <a:r>
              <a:rPr lang="en-US" altLang="ja-JP" sz="2000" baseline="-25000" dirty="0" smtClean="0">
                <a:ea typeface="ＭＳ Ｐゴシック" panose="020B0600070205080204" pitchFamily="34" charset="-128"/>
              </a:rPr>
              <a:t>R</a:t>
            </a:r>
            <a:r>
              <a:rPr lang="en-US" altLang="ja-JP" sz="2000" dirty="0" smtClean="0">
                <a:ea typeface="ＭＳ Ｐゴシック" panose="020B0600070205080204" pitchFamily="34" charset="-128"/>
              </a:rPr>
              <a:t>(i) = </a:t>
            </a:r>
            <a:r>
              <a:rPr lang="en-US" altLang="ja-JP" sz="2000" dirty="0" smtClean="0">
                <a:latin typeface="Symbol" panose="05050102010706020507" pitchFamily="18" charset="2"/>
                <a:ea typeface="ＭＳ Ｐゴシック" panose="020B0600070205080204" pitchFamily="34" charset="-128"/>
              </a:rPr>
              <a:t>S</a:t>
            </a:r>
            <a:r>
              <a:rPr lang="en-US" altLang="ja-JP" sz="2000" dirty="0" smtClean="0">
                <a:ea typeface="ＭＳ Ｐゴシック" panose="020B0600070205080204" pitchFamily="34" charset="-128"/>
              </a:rPr>
              <a:t> A</a:t>
            </a:r>
            <a:r>
              <a:rPr lang="en-US" altLang="ja-JP" sz="2000" baseline="-25000" dirty="0" smtClean="0">
                <a:ea typeface="ＭＳ Ｐゴシック" panose="020B0600070205080204" pitchFamily="34" charset="-128"/>
              </a:rPr>
              <a:t>ji</a:t>
            </a:r>
            <a:r>
              <a:rPr lang="en-US" altLang="ja-JP" sz="2000" dirty="0" smtClean="0">
                <a:ea typeface="ＭＳ Ｐゴシック" panose="020B0600070205080204" pitchFamily="34" charset="-128"/>
              </a:rPr>
              <a:t>P</a:t>
            </a:r>
            <a:r>
              <a:rPr lang="en-US" altLang="ja-JP" sz="2000" baseline="-25000" dirty="0" smtClean="0">
                <a:ea typeface="ＭＳ Ｐゴシック" panose="020B0600070205080204" pitchFamily="34" charset="-128"/>
              </a:rPr>
              <a:t>R</a:t>
            </a:r>
            <a:r>
              <a:rPr lang="en-US" altLang="ja-JP" sz="2000" dirty="0" smtClean="0">
                <a:ea typeface="ＭＳ Ｐゴシック" panose="020B0600070205080204" pitchFamily="34" charset="-128"/>
              </a:rPr>
              <a:t>(j),   j = 1, n</a:t>
            </a:r>
          </a:p>
          <a:p>
            <a:pPr lvl="2">
              <a:buFontTx/>
              <a:buNone/>
            </a:pPr>
            <a:endParaRPr lang="en-US" altLang="ja-JP" sz="2000" dirty="0" smtClean="0">
              <a:ea typeface="ＭＳ Ｐゴシック" panose="020B0600070205080204" pitchFamily="34" charset="-128"/>
            </a:endParaRPr>
          </a:p>
          <a:p>
            <a:pPr>
              <a:buFontTx/>
              <a:buNone/>
            </a:pPr>
            <a:r>
              <a:rPr lang="en-US" altLang="ja-JP" sz="2000" dirty="0" smtClean="0">
                <a:ea typeface="ＭＳ Ｐゴシック" panose="020B0600070205080204" pitchFamily="34" charset="-128"/>
              </a:rPr>
              <a:t>	where A</a:t>
            </a:r>
            <a:r>
              <a:rPr lang="en-US" altLang="ja-JP" sz="2000" baseline="-25000" dirty="0" smtClean="0">
                <a:ea typeface="ＭＳ Ｐゴシック" panose="020B0600070205080204" pitchFamily="34" charset="-128"/>
              </a:rPr>
              <a:t>ji</a:t>
            </a:r>
            <a:r>
              <a:rPr lang="en-US" altLang="ja-JP" sz="2000" dirty="0" smtClean="0">
                <a:ea typeface="ＭＳ Ｐゴシック" panose="020B0600070205080204" pitchFamily="34" charset="-128"/>
              </a:rPr>
              <a:t> = 1 if node j points to node I</a:t>
            </a:r>
          </a:p>
          <a:p>
            <a:r>
              <a:rPr lang="en-US" altLang="ja-JP" sz="2000" dirty="0" smtClean="0">
                <a:ea typeface="ＭＳ Ｐゴシック" panose="020B0600070205080204" pitchFamily="34" charset="-128"/>
              </a:rPr>
              <a:t>Matrix A is the adjacency matrix for the network</a:t>
            </a:r>
          </a:p>
          <a:p>
            <a:r>
              <a:rPr lang="en-US" altLang="ja-JP" sz="2000" dirty="0" smtClean="0">
                <a:ea typeface="ＭＳ Ｐゴシック" panose="020B0600070205080204" pitchFamily="34" charset="-128"/>
              </a:rPr>
              <a:t>An actor’s rank prestige is a function of the rank prestige of the actors whose choose that actor.</a:t>
            </a:r>
          </a:p>
          <a:p>
            <a:endParaRPr lang="en-US" altLang="en-US" dirty="0" smtClean="0"/>
          </a:p>
        </p:txBody>
      </p:sp>
      <p:sp>
        <p:nvSpPr>
          <p:cNvPr id="2" name="Date Placeholder 1"/>
          <p:cNvSpPr>
            <a:spLocks noGrp="1"/>
          </p:cNvSpPr>
          <p:nvPr>
            <p:ph type="dt" sz="half" idx="10"/>
          </p:nvPr>
        </p:nvSpPr>
        <p:spPr/>
        <p:txBody>
          <a:bodyPr/>
          <a:lstStyle/>
          <a:p>
            <a:pPr>
              <a:defRPr/>
            </a:pPr>
            <a:fld id="{60158BDA-27F3-4BF6-86D1-8802036072C2}" type="datetime1">
              <a:rPr lang="en-US" altLang="en-US" smtClean="0"/>
              <a:t>5/23/2021</a:t>
            </a:fld>
            <a:endParaRPr lang="en-US" altLang="en-US" dirty="0"/>
          </a:p>
        </p:txBody>
      </p:sp>
      <p:sp>
        <p:nvSpPr>
          <p:cNvPr id="3" name="Footer Placeholder 2"/>
          <p:cNvSpPr>
            <a:spLocks noGrp="1"/>
          </p:cNvSpPr>
          <p:nvPr>
            <p:ph type="ftr" sz="quarter" idx="11"/>
          </p:nvPr>
        </p:nvSpPr>
        <p:spPr/>
        <p:txBody>
          <a:bodyPr/>
          <a:lstStyle/>
          <a:p>
            <a:pPr>
              <a:defRPr/>
            </a:pPr>
            <a:r>
              <a:rPr lang="en-US" altLang="en-US" dirty="0" smtClean="0"/>
              <a:t>CS3907/CS6444 - Big Data and Analytics</a:t>
            </a:r>
            <a:endParaRPr lang="en-US" altLang="en-US" dirty="0"/>
          </a:p>
        </p:txBody>
      </p:sp>
      <p:sp>
        <p:nvSpPr>
          <p:cNvPr id="4" name="Slide Number Placeholder 3"/>
          <p:cNvSpPr>
            <a:spLocks noGrp="1"/>
          </p:cNvSpPr>
          <p:nvPr>
            <p:ph type="sldNum" sz="quarter" idx="12"/>
          </p:nvPr>
        </p:nvSpPr>
        <p:spPr/>
        <p:txBody>
          <a:bodyPr/>
          <a:lstStyle/>
          <a:p>
            <a:pPr>
              <a:defRPr/>
            </a:pPr>
            <a:r>
              <a:rPr lang="en-US" altLang="en-US" dirty="0" smtClean="0"/>
              <a:t>2-</a:t>
            </a:r>
            <a:fld id="{085E5DEA-49B4-4791-8597-1FCC752C42C8}" type="slidenum">
              <a:rPr lang="en-US" altLang="en-US" smtClean="0"/>
              <a:pPr>
                <a:defRPr/>
              </a:pPr>
              <a:t>25</a:t>
            </a:fld>
            <a:endParaRPr lang="en-US" altLang="en-US" dirty="0"/>
          </a:p>
        </p:txBody>
      </p:sp>
    </p:spTree>
    <p:extLst>
      <p:ext uri="{BB962C8B-B14F-4D97-AF65-F5344CB8AC3E}">
        <p14:creationId xmlns:p14="http://schemas.microsoft.com/office/powerpoint/2010/main" val="3547926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dirty="0" smtClean="0"/>
              <a:t>Clusters</a:t>
            </a:r>
          </a:p>
        </p:txBody>
      </p:sp>
      <p:sp>
        <p:nvSpPr>
          <p:cNvPr id="31747" name="Content Placeholder 2"/>
          <p:cNvSpPr>
            <a:spLocks noGrp="1"/>
          </p:cNvSpPr>
          <p:nvPr>
            <p:ph idx="1"/>
          </p:nvPr>
        </p:nvSpPr>
        <p:spPr>
          <a:xfrm>
            <a:off x="457200" y="1143000"/>
            <a:ext cx="4724400" cy="5059363"/>
          </a:xfrm>
        </p:spPr>
        <p:txBody>
          <a:bodyPr/>
          <a:lstStyle/>
          <a:p>
            <a:r>
              <a:rPr lang="en-US" altLang="en-US" sz="1800" i="1" dirty="0" smtClean="0"/>
              <a:t>Clusters</a:t>
            </a:r>
            <a:r>
              <a:rPr lang="en-US" altLang="en-US" sz="1800" dirty="0" smtClean="0"/>
              <a:t> are important features of many problems:</a:t>
            </a:r>
          </a:p>
          <a:p>
            <a:pPr lvl="1"/>
            <a:r>
              <a:rPr lang="en-US" altLang="en-US" sz="1600" dirty="0" smtClean="0"/>
              <a:t>To the extent that Web builders tend to link to sites similar to their own sites, clusters of interlinked Web pages represent collections of content about meaningful subtopics.</a:t>
            </a:r>
          </a:p>
          <a:p>
            <a:r>
              <a:rPr lang="en-US" altLang="en-US" sz="1800" dirty="0" smtClean="0"/>
              <a:t>Clusters: hard to define mathematically.</a:t>
            </a:r>
          </a:p>
          <a:p>
            <a:r>
              <a:rPr lang="en-US" altLang="en-US" sz="1800" dirty="0" smtClean="0"/>
              <a:t>Clusters are:</a:t>
            </a:r>
          </a:p>
          <a:p>
            <a:pPr lvl="1"/>
            <a:r>
              <a:rPr lang="en-US" altLang="en-US" sz="1600" dirty="0" smtClean="0"/>
              <a:t>{1,2,3,4,5,7}</a:t>
            </a:r>
          </a:p>
          <a:p>
            <a:pPr lvl="1"/>
            <a:r>
              <a:rPr lang="en-US" altLang="en-US" sz="1600" dirty="0" smtClean="0"/>
              <a:t>{20,21,22,23,24,25}</a:t>
            </a:r>
          </a:p>
          <a:p>
            <a:pPr lvl="1"/>
            <a:r>
              <a:rPr lang="en-US" altLang="en-US" sz="1600" dirty="0" smtClean="0"/>
              <a:t>{14,15,16}</a:t>
            </a:r>
          </a:p>
          <a:p>
            <a:pPr lvl="1"/>
            <a:r>
              <a:rPr lang="en-US" altLang="en-US" sz="1600" dirty="0" smtClean="0"/>
              <a:t>S={9,10,11,12,13} is arguably not a cluster, because the density of that induced subgraph is relatively low.</a:t>
            </a:r>
          </a:p>
          <a:p>
            <a:r>
              <a:rPr lang="en-US" altLang="en-US" sz="1800" dirty="0" smtClean="0"/>
              <a:t>Ex: Finding clusters is one way to discover meaningful collections of Web pages.</a:t>
            </a:r>
          </a:p>
        </p:txBody>
      </p:sp>
      <p:pic>
        <p:nvPicPr>
          <p:cNvPr id="3174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371600"/>
            <a:ext cx="336232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334000" y="4800600"/>
            <a:ext cx="2890535" cy="923330"/>
          </a:xfrm>
          <a:prstGeom prst="rect">
            <a:avLst/>
          </a:prstGeom>
          <a:noFill/>
        </p:spPr>
        <p:txBody>
          <a:bodyPr wrap="none" rtlCol="0">
            <a:spAutoFit/>
          </a:bodyPr>
          <a:lstStyle/>
          <a:p>
            <a:r>
              <a:rPr lang="en-US" b="1" dirty="0" smtClean="0">
                <a:solidFill>
                  <a:srgbClr val="FF0000"/>
                </a:solidFill>
              </a:rPr>
              <a:t>Note: Finding clusters in</a:t>
            </a:r>
          </a:p>
          <a:p>
            <a:r>
              <a:rPr lang="en-US" b="1" dirty="0" smtClean="0">
                <a:solidFill>
                  <a:srgbClr val="FF0000"/>
                </a:solidFill>
              </a:rPr>
              <a:t>graphs is a good term</a:t>
            </a:r>
          </a:p>
          <a:p>
            <a:r>
              <a:rPr lang="en-US" b="1" dirty="0" smtClean="0">
                <a:solidFill>
                  <a:srgbClr val="FF0000"/>
                </a:solidFill>
              </a:rPr>
              <a:t>paper topic</a:t>
            </a:r>
            <a:endParaRPr lang="en-US" b="1" dirty="0">
              <a:solidFill>
                <a:srgbClr val="FF0000"/>
              </a:solidFill>
            </a:endParaRPr>
          </a:p>
        </p:txBody>
      </p:sp>
      <p:sp>
        <p:nvSpPr>
          <p:cNvPr id="3" name="Date Placeholder 2"/>
          <p:cNvSpPr>
            <a:spLocks noGrp="1"/>
          </p:cNvSpPr>
          <p:nvPr>
            <p:ph type="dt" sz="half" idx="10"/>
          </p:nvPr>
        </p:nvSpPr>
        <p:spPr/>
        <p:txBody>
          <a:bodyPr/>
          <a:lstStyle/>
          <a:p>
            <a:pPr>
              <a:defRPr/>
            </a:pPr>
            <a:fld id="{F5626D5A-9422-4264-A4A7-A3E435C242DE}" type="datetime1">
              <a:rPr lang="en-US" altLang="en-US" smtClean="0"/>
              <a:t>5/23/2021</a:t>
            </a:fld>
            <a:endParaRPr lang="en-US" altLang="en-US" dirty="0"/>
          </a:p>
        </p:txBody>
      </p:sp>
      <p:sp>
        <p:nvSpPr>
          <p:cNvPr id="4" name="Footer Placeholder 3"/>
          <p:cNvSpPr>
            <a:spLocks noGrp="1"/>
          </p:cNvSpPr>
          <p:nvPr>
            <p:ph type="ftr" sz="quarter" idx="11"/>
          </p:nvPr>
        </p:nvSpPr>
        <p:spPr/>
        <p:txBody>
          <a:bodyPr/>
          <a:lstStyle/>
          <a:p>
            <a:pPr>
              <a:defRPr/>
            </a:pPr>
            <a:r>
              <a:rPr lang="en-US" altLang="en-US" dirty="0" smtClean="0"/>
              <a:t>CS3907/CS6444 - Big Data and Analytics</a:t>
            </a:r>
            <a:endParaRPr lang="en-US" altLang="en-US" dirty="0"/>
          </a:p>
        </p:txBody>
      </p:sp>
      <p:sp>
        <p:nvSpPr>
          <p:cNvPr id="5" name="Slide Number Placeholder 4"/>
          <p:cNvSpPr>
            <a:spLocks noGrp="1"/>
          </p:cNvSpPr>
          <p:nvPr>
            <p:ph type="sldNum" sz="quarter" idx="12"/>
          </p:nvPr>
        </p:nvSpPr>
        <p:spPr/>
        <p:txBody>
          <a:bodyPr/>
          <a:lstStyle/>
          <a:p>
            <a:pPr>
              <a:defRPr/>
            </a:pPr>
            <a:r>
              <a:rPr lang="en-US" altLang="en-US" dirty="0" smtClean="0"/>
              <a:t>2-</a:t>
            </a:r>
            <a:fld id="{085E5DEA-49B4-4791-8597-1FCC752C42C8}" type="slidenum">
              <a:rPr lang="en-US" altLang="en-US" smtClean="0"/>
              <a:pPr>
                <a:defRPr/>
              </a:pPr>
              <a:t>26</a:t>
            </a:fld>
            <a:endParaRPr lang="en-US" altLang="en-US" dirty="0"/>
          </a:p>
        </p:txBody>
      </p:sp>
    </p:spTree>
    <p:extLst>
      <p:ext uri="{BB962C8B-B14F-4D97-AF65-F5344CB8AC3E}">
        <p14:creationId xmlns:p14="http://schemas.microsoft.com/office/powerpoint/2010/main" val="4058467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on Graphs</a:t>
            </a:r>
            <a:endParaRPr lang="en-US" dirty="0"/>
          </a:p>
        </p:txBody>
      </p:sp>
      <p:sp>
        <p:nvSpPr>
          <p:cNvPr id="3" name="Content Placeholder 2"/>
          <p:cNvSpPr>
            <a:spLocks noGrp="1"/>
          </p:cNvSpPr>
          <p:nvPr>
            <p:ph idx="1"/>
          </p:nvPr>
        </p:nvSpPr>
        <p:spPr>
          <a:xfrm>
            <a:off x="457200" y="990600"/>
            <a:ext cx="2895600" cy="5257800"/>
          </a:xfrm>
        </p:spPr>
        <p:txBody>
          <a:bodyPr/>
          <a:lstStyle/>
          <a:p>
            <a:r>
              <a:rPr lang="en-US" sz="2000" dirty="0" smtClean="0"/>
              <a:t>Operations on graphs lead to insights when applied within a particular domain</a:t>
            </a:r>
          </a:p>
          <a:p>
            <a:r>
              <a:rPr lang="en-US" sz="2000" dirty="0" smtClean="0"/>
              <a:t>K-Connectivity:The </a:t>
            </a:r>
            <a:r>
              <a:rPr lang="en-US" sz="2000" dirty="0"/>
              <a:t>minimum number of actors you need to remove to break the network in two. You can talk about K-edge-connected vs K-vertex-connected.</a:t>
            </a:r>
          </a:p>
          <a:p>
            <a:pPr marL="293688" indent="-293688">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000" dirty="0"/>
              <a:t>K-cutsets: the cliques formed by cutting K nodes/edges out</a:t>
            </a:r>
          </a:p>
          <a:p>
            <a:endParaRPr lang="en-US" sz="2000"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1796" y="1066800"/>
            <a:ext cx="5522689" cy="3886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33860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Betweenness Partitioning</a:t>
            </a:r>
            <a:endParaRPr lang="en-US" dirty="0"/>
          </a:p>
        </p:txBody>
      </p:sp>
      <p:pic>
        <p:nvPicPr>
          <p:cNvPr id="4" name="Content Placeholder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3400" y="1143000"/>
            <a:ext cx="3903530" cy="142845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557602"/>
            <a:ext cx="3213582" cy="1943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4470884"/>
            <a:ext cx="2999000" cy="185671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p:cNvSpPr txBox="1"/>
          <p:nvPr/>
        </p:nvSpPr>
        <p:spPr>
          <a:xfrm>
            <a:off x="5181600" y="1257063"/>
            <a:ext cx="3034818" cy="1200329"/>
          </a:xfrm>
          <a:prstGeom prst="rect">
            <a:avLst/>
          </a:prstGeom>
          <a:noFill/>
        </p:spPr>
        <p:txBody>
          <a:bodyPr wrap="square" rtlCol="0">
            <a:spAutoFit/>
          </a:bodyPr>
          <a:lstStyle/>
          <a:p>
            <a:r>
              <a:rPr lang="en-US" dirty="0">
                <a:solidFill>
                  <a:schemeClr val="accent2">
                    <a:lumMod val="75000"/>
                  </a:schemeClr>
                </a:solidFill>
              </a:rPr>
              <a:t>Remove edges that are the most “between” to reveal nested networks</a:t>
            </a:r>
          </a:p>
          <a:p>
            <a:endParaRPr lang="en-US" dirty="0">
              <a:solidFill>
                <a:schemeClr val="accent2">
                  <a:lumMod val="75000"/>
                </a:schemeClr>
              </a:solidFill>
            </a:endParaRPr>
          </a:p>
        </p:txBody>
      </p:sp>
      <p:sp>
        <p:nvSpPr>
          <p:cNvPr id="8" name="TextBox 7"/>
          <p:cNvSpPr txBox="1"/>
          <p:nvPr/>
        </p:nvSpPr>
        <p:spPr>
          <a:xfrm>
            <a:off x="533400" y="4953000"/>
            <a:ext cx="2493055" cy="923330"/>
          </a:xfrm>
          <a:prstGeom prst="rect">
            <a:avLst/>
          </a:prstGeom>
          <a:noFill/>
        </p:spPr>
        <p:txBody>
          <a:bodyPr wrap="none" rtlCol="0">
            <a:spAutoFit/>
          </a:bodyPr>
          <a:lstStyle/>
          <a:p>
            <a:r>
              <a:rPr lang="en-US" dirty="0" smtClean="0"/>
              <a:t>So, node 6 is critical</a:t>
            </a:r>
          </a:p>
          <a:p>
            <a:r>
              <a:rPr lang="en-US" dirty="0" smtClean="0"/>
              <a:t>to holding the network</a:t>
            </a:r>
          </a:p>
          <a:p>
            <a:r>
              <a:rPr lang="en-US" dirty="0" smtClean="0"/>
              <a:t>together.</a:t>
            </a:r>
            <a:endParaRPr lang="en-US" dirty="0"/>
          </a:p>
        </p:txBody>
      </p:sp>
    </p:spTree>
    <p:extLst>
      <p:ext uri="{BB962C8B-B14F-4D97-AF65-F5344CB8AC3E}">
        <p14:creationId xmlns:p14="http://schemas.microsoft.com/office/powerpoint/2010/main" val="721115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Graphs Imparts Information - I</a:t>
            </a:r>
            <a:endParaRPr lang="en-US" dirty="0"/>
          </a:p>
        </p:txBody>
      </p:sp>
      <p:pic>
        <p:nvPicPr>
          <p:cNvPr id="4" name="Content Placeholder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524" t="1270" r="1332" b="1530"/>
          <a:stretch>
            <a:fillRect/>
          </a:stretch>
        </p:blipFill>
        <p:spPr bwMode="auto">
          <a:xfrm>
            <a:off x="457200" y="1295400"/>
            <a:ext cx="5377507" cy="4035456"/>
          </a:xfrm>
          <a:prstGeom prst="rect">
            <a:avLst/>
          </a:prstGeom>
          <a:noFill/>
          <a:ln>
            <a:noFill/>
          </a:ln>
          <a:effectLst/>
          <a:extLst>
            <a:ext uri="{909E8E84-426E-40DD-AFC4-6F175D3DCCD1}">
              <a14:hiddenFill xmlns:a14="http://schemas.microsoft.com/office/drawing/2010/main">
                <a:blipFill dpi="0" rotWithShape="0">
                  <a:blip/>
                  <a:srcRect l="1524" t="1270" r="1332" b="1530"/>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p:cNvSpPr txBox="1"/>
          <p:nvPr/>
        </p:nvSpPr>
        <p:spPr>
          <a:xfrm>
            <a:off x="6096000" y="1447800"/>
            <a:ext cx="2590800" cy="1200329"/>
          </a:xfrm>
          <a:prstGeom prst="rect">
            <a:avLst/>
          </a:prstGeom>
          <a:noFill/>
        </p:spPr>
        <p:txBody>
          <a:bodyPr wrap="square" rtlCol="0">
            <a:spAutoFit/>
          </a:bodyPr>
          <a:lstStyle/>
          <a:p>
            <a:r>
              <a:rPr lang="en-US" dirty="0" smtClean="0"/>
              <a:t>Try to see the distribution of grades among the roughly 5 clusters.</a:t>
            </a:r>
            <a:endParaRPr lang="en-US" dirty="0"/>
          </a:p>
        </p:txBody>
      </p:sp>
      <p:cxnSp>
        <p:nvCxnSpPr>
          <p:cNvPr id="8" name="Straight Arrow Connector 7"/>
          <p:cNvCxnSpPr/>
          <p:nvPr/>
        </p:nvCxnSpPr>
        <p:spPr>
          <a:xfrm flipV="1">
            <a:off x="685800" y="4648200"/>
            <a:ext cx="1295400" cy="9906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200400" y="5029200"/>
            <a:ext cx="0" cy="9144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5770588" y="4178919"/>
            <a:ext cx="3305302" cy="738664"/>
          </a:xfrm>
          <a:prstGeom prst="rect">
            <a:avLst/>
          </a:prstGeom>
          <a:noFill/>
        </p:spPr>
        <p:txBody>
          <a:bodyPr wrap="square" rtlCol="0">
            <a:spAutoFit/>
          </a:bodyPr>
          <a:lstStyle/>
          <a:p>
            <a:r>
              <a:rPr lang="en-US" sz="1400" b="1" dirty="0" smtClean="0">
                <a:solidFill>
                  <a:srgbClr val="00B050"/>
                </a:solidFill>
              </a:rPr>
              <a:t>Source: R.J. Thomas  A Gentle Introduction to Social Network Analysis</a:t>
            </a:r>
            <a:endParaRPr lang="en-US" sz="1400" b="1" dirty="0">
              <a:solidFill>
                <a:srgbClr val="00B050"/>
              </a:solidFill>
            </a:endParaRPr>
          </a:p>
        </p:txBody>
      </p:sp>
    </p:spTree>
    <p:extLst>
      <p:ext uri="{BB962C8B-B14F-4D97-AF65-F5344CB8AC3E}">
        <p14:creationId xmlns:p14="http://schemas.microsoft.com/office/powerpoint/2010/main" val="297928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4"/>
          <p:cNvSpPr txBox="1">
            <a:spLocks noGrp="1"/>
          </p:cNvSpPr>
          <p:nvPr/>
        </p:nvSpPr>
        <p:spPr bwMode="auto">
          <a:xfrm>
            <a:off x="1525588" y="6197600"/>
            <a:ext cx="5713412"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endParaRPr lang="en-US" altLang="en-US" sz="1400" dirty="0"/>
          </a:p>
        </p:txBody>
      </p:sp>
      <p:sp>
        <p:nvSpPr>
          <p:cNvPr id="6147" name="Slide Number Placeholder 5"/>
          <p:cNvSpPr txBox="1">
            <a:spLocks noGrp="1"/>
          </p:cNvSpPr>
          <p:nvPr/>
        </p:nvSpPr>
        <p:spPr bwMode="auto">
          <a:xfrm>
            <a:off x="7315200" y="6248400"/>
            <a:ext cx="685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400" dirty="0"/>
              <a:t>2-</a:t>
            </a:r>
            <a:fld id="{DE36B59B-51BA-41B8-B79B-3D1E344F823D}" type="slidenum">
              <a:rPr lang="en-US" altLang="en-US" sz="1400"/>
              <a:pPr eaLnBrk="1" hangingPunct="1">
                <a:spcBef>
                  <a:spcPct val="0"/>
                </a:spcBef>
                <a:buFontTx/>
                <a:buNone/>
              </a:pPr>
              <a:t>3</a:t>
            </a:fld>
            <a:endParaRPr lang="en-US" altLang="en-US" sz="1400" dirty="0"/>
          </a:p>
        </p:txBody>
      </p:sp>
      <p:sp>
        <p:nvSpPr>
          <p:cNvPr id="6148" name="Rectangle 2"/>
          <p:cNvSpPr>
            <a:spLocks noGrp="1" noChangeArrowheads="1"/>
          </p:cNvSpPr>
          <p:nvPr>
            <p:ph type="title"/>
          </p:nvPr>
        </p:nvSpPr>
        <p:spPr/>
        <p:txBody>
          <a:bodyPr/>
          <a:lstStyle/>
          <a:p>
            <a:r>
              <a:rPr lang="en-US" altLang="en-US" dirty="0" smtClean="0"/>
              <a:t>Graph Theory - I</a:t>
            </a:r>
          </a:p>
        </p:txBody>
      </p:sp>
      <p:sp>
        <p:nvSpPr>
          <p:cNvPr id="6149" name="Rectangle 3"/>
          <p:cNvSpPr>
            <a:spLocks noGrp="1" noChangeArrowheads="1"/>
          </p:cNvSpPr>
          <p:nvPr>
            <p:ph type="body" idx="1"/>
          </p:nvPr>
        </p:nvSpPr>
        <p:spPr/>
        <p:txBody>
          <a:bodyPr/>
          <a:lstStyle/>
          <a:p>
            <a:r>
              <a:rPr lang="en-US" altLang="en-US" sz="2000" dirty="0" smtClean="0"/>
              <a:t>A </a:t>
            </a:r>
            <a:r>
              <a:rPr lang="en-US" altLang="en-US" sz="2000" i="1" dirty="0" smtClean="0"/>
              <a:t>graph</a:t>
            </a:r>
            <a:r>
              <a:rPr lang="en-US" altLang="en-US" sz="2000" dirty="0" smtClean="0"/>
              <a:t> is defined as a set of nodes and a set of lines that connect the nodes</a:t>
            </a:r>
          </a:p>
          <a:p>
            <a:pPr lvl="1"/>
            <a:r>
              <a:rPr lang="en-US" altLang="en-US" sz="1800" dirty="0" smtClean="0"/>
              <a:t>Mathematically, written as G=(V,E) or G(V,E).</a:t>
            </a:r>
          </a:p>
          <a:p>
            <a:r>
              <a:rPr lang="en-US" altLang="en-US" sz="2000" dirty="0" smtClean="0"/>
              <a:t>The </a:t>
            </a:r>
            <a:r>
              <a:rPr lang="en-US" altLang="en-US" sz="2000" i="1" dirty="0" smtClean="0"/>
              <a:t>nodes</a:t>
            </a:r>
            <a:r>
              <a:rPr lang="en-US" altLang="en-US" sz="2000" dirty="0" smtClean="0"/>
              <a:t> in a graph represent persons (or animals, organizations, cities, countries, etc.) and the </a:t>
            </a:r>
            <a:r>
              <a:rPr lang="en-US" altLang="en-US" sz="2000" i="1" dirty="0" smtClean="0"/>
              <a:t>edges</a:t>
            </a:r>
            <a:r>
              <a:rPr lang="en-US" altLang="en-US" sz="2000" dirty="0" smtClean="0"/>
              <a:t> (lines) represent relationships among them.</a:t>
            </a:r>
          </a:p>
          <a:p>
            <a:pPr lvl="1"/>
            <a:r>
              <a:rPr lang="en-US" altLang="en-US" sz="1800" dirty="0" smtClean="0"/>
              <a:t>The line between persons a and b is represented mathematically like this: (a, b).</a:t>
            </a:r>
          </a:p>
          <a:p>
            <a:pPr lvl="1"/>
            <a:r>
              <a:rPr lang="en-US" altLang="en-US" sz="1800" dirty="0" smtClean="0"/>
              <a:t>The graph (</a:t>
            </a:r>
            <a:r>
              <a:rPr lang="en-US" altLang="en-US" sz="1800" b="1" dirty="0" smtClean="0">
                <a:solidFill>
                  <a:srgbClr val="00B050"/>
                </a:solidFill>
              </a:rPr>
              <a:t>next page</a:t>
            </a:r>
            <a:r>
              <a:rPr lang="en-US" altLang="en-US" sz="1800" dirty="0" smtClean="0"/>
              <a:t>) contains these edges: (a,b), (a,e), (b,d), (a,c), and (d,c).</a:t>
            </a:r>
          </a:p>
          <a:p>
            <a:pPr lvl="1"/>
            <a:r>
              <a:rPr lang="en-US" altLang="en-US" sz="1800" dirty="0" smtClean="0"/>
              <a:t>A </a:t>
            </a:r>
            <a:r>
              <a:rPr lang="en-US" altLang="en-US" sz="1800" i="1" dirty="0" smtClean="0"/>
              <a:t>subgraph</a:t>
            </a:r>
            <a:r>
              <a:rPr lang="en-US" altLang="en-US" sz="1800" dirty="0" smtClean="0"/>
              <a:t> of a graph is a subset of its nodes together with all the edges connecting members of the subset.</a:t>
            </a:r>
          </a:p>
          <a:p>
            <a:pPr lvl="2"/>
            <a:r>
              <a:rPr lang="en-US" altLang="en-US" dirty="0" smtClean="0"/>
              <a:t>subgraph = {a, b, c, d}</a:t>
            </a:r>
          </a:p>
          <a:p>
            <a:r>
              <a:rPr lang="en-US" altLang="en-US" sz="2000" dirty="0" smtClean="0"/>
              <a:t>The degree of a point is defined as the number of edges incident upon that node: </a:t>
            </a:r>
            <a:r>
              <a:rPr lang="en-US" altLang="en-US" sz="1800" dirty="0" smtClean="0"/>
              <a:t>degree(</a:t>
            </a:r>
            <a:r>
              <a:rPr lang="en-US" altLang="en-US" sz="2000" dirty="0" smtClean="0"/>
              <a:t>a) = 3</a:t>
            </a:r>
          </a:p>
        </p:txBody>
      </p:sp>
      <p:sp>
        <p:nvSpPr>
          <p:cNvPr id="2" name="Date Placeholder 1"/>
          <p:cNvSpPr>
            <a:spLocks noGrp="1"/>
          </p:cNvSpPr>
          <p:nvPr>
            <p:ph type="dt" sz="half" idx="10"/>
          </p:nvPr>
        </p:nvSpPr>
        <p:spPr/>
        <p:txBody>
          <a:bodyPr/>
          <a:lstStyle/>
          <a:p>
            <a:pPr>
              <a:defRPr/>
            </a:pPr>
            <a:fld id="{84F8F103-F07C-48F2-BAFA-F5916F0B06E7}" type="datetime1">
              <a:rPr lang="en-US" altLang="en-US" smtClean="0"/>
              <a:t>5/23/2021</a:t>
            </a:fld>
            <a:endParaRPr lang="en-US" altLang="en-US" dirty="0"/>
          </a:p>
        </p:txBody>
      </p:sp>
      <p:sp>
        <p:nvSpPr>
          <p:cNvPr id="3" name="Footer Placeholder 2"/>
          <p:cNvSpPr>
            <a:spLocks noGrp="1"/>
          </p:cNvSpPr>
          <p:nvPr>
            <p:ph type="ftr" sz="quarter" idx="11"/>
          </p:nvPr>
        </p:nvSpPr>
        <p:spPr/>
        <p:txBody>
          <a:bodyPr/>
          <a:lstStyle/>
          <a:p>
            <a:pPr>
              <a:defRPr/>
            </a:pPr>
            <a:r>
              <a:rPr lang="en-US" altLang="en-US" dirty="0" smtClean="0"/>
              <a:t>CS3907/CS6444 - Big Data and Analytics</a:t>
            </a:r>
            <a:endParaRPr lang="en-US" altLang="en-US" dirty="0"/>
          </a:p>
        </p:txBody>
      </p:sp>
      <p:sp>
        <p:nvSpPr>
          <p:cNvPr id="4" name="Slide Number Placeholder 3"/>
          <p:cNvSpPr>
            <a:spLocks noGrp="1"/>
          </p:cNvSpPr>
          <p:nvPr>
            <p:ph type="sldNum" sz="quarter" idx="12"/>
          </p:nvPr>
        </p:nvSpPr>
        <p:spPr/>
        <p:txBody>
          <a:bodyPr/>
          <a:lstStyle/>
          <a:p>
            <a:pPr>
              <a:defRPr/>
            </a:pPr>
            <a:r>
              <a:rPr lang="en-US" altLang="en-US" dirty="0" smtClean="0"/>
              <a:t>2-</a:t>
            </a:r>
            <a:fld id="{085E5DEA-49B4-4791-8597-1FCC752C42C8}" type="slidenum">
              <a:rPr lang="en-US" altLang="en-US" smtClean="0"/>
              <a:pPr>
                <a:defRPr/>
              </a:pPr>
              <a:t>3</a:t>
            </a:fld>
            <a:endParaRPr lang="en-US" altLang="en-US" dirty="0"/>
          </a:p>
        </p:txBody>
      </p:sp>
    </p:spTree>
    <p:extLst>
      <p:ext uri="{BB962C8B-B14F-4D97-AF65-F5344CB8AC3E}">
        <p14:creationId xmlns:p14="http://schemas.microsoft.com/office/powerpoint/2010/main" val="28620192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Graphs Imparts Information - </a:t>
            </a:r>
            <a:r>
              <a:rPr lang="en-US" dirty="0" smtClean="0"/>
              <a:t>II</a:t>
            </a:r>
            <a:endParaRPr lang="en-US" dirty="0"/>
          </a:p>
        </p:txBody>
      </p:sp>
      <p:pic>
        <p:nvPicPr>
          <p:cNvPr id="4" name="Content Placeholder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410" t="1736" r="1303" b="1447"/>
          <a:stretch>
            <a:fillRect/>
          </a:stretch>
        </p:blipFill>
        <p:spPr bwMode="auto">
          <a:xfrm>
            <a:off x="762000" y="1038097"/>
            <a:ext cx="6488047" cy="4842527"/>
          </a:xfrm>
          <a:prstGeom prst="rect">
            <a:avLst/>
          </a:prstGeom>
          <a:noFill/>
          <a:ln>
            <a:noFill/>
          </a:ln>
          <a:effectLst/>
          <a:extLst>
            <a:ext uri="{909E8E84-426E-40DD-AFC4-6F175D3DCCD1}">
              <a14:hiddenFill xmlns:a14="http://schemas.microsoft.com/office/drawing/2010/main">
                <a:blipFill dpi="0" rotWithShape="0">
                  <a:blip/>
                  <a:srcRect l="1410" t="1736" r="1303" b="1447"/>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Box 5"/>
          <p:cNvSpPr txBox="1"/>
          <p:nvPr/>
        </p:nvSpPr>
        <p:spPr>
          <a:xfrm>
            <a:off x="990600" y="5486400"/>
            <a:ext cx="6773500" cy="738664"/>
          </a:xfrm>
          <a:prstGeom prst="rect">
            <a:avLst/>
          </a:prstGeom>
          <a:noFill/>
        </p:spPr>
        <p:txBody>
          <a:bodyPr wrap="square" rtlCol="0">
            <a:spAutoFit/>
          </a:bodyPr>
          <a:lstStyle/>
          <a:p>
            <a:r>
              <a:rPr lang="en-US" sz="1400" dirty="0" smtClean="0"/>
              <a:t>A different picture emerges when a different attribute is colored. Note the distribution by grade. What can you infer from this picture? That many African Americans are not reaching the 12</a:t>
            </a:r>
            <a:r>
              <a:rPr lang="en-US" sz="1400" baseline="30000" dirty="0" smtClean="0"/>
              <a:t>th</a:t>
            </a:r>
            <a:r>
              <a:rPr lang="en-US" sz="1400" dirty="0" smtClean="0"/>
              <a:t> grade?</a:t>
            </a:r>
            <a:endParaRPr lang="en-US" sz="1400" dirty="0"/>
          </a:p>
        </p:txBody>
      </p:sp>
      <p:sp>
        <p:nvSpPr>
          <p:cNvPr id="7" name="TextBox 6"/>
          <p:cNvSpPr txBox="1"/>
          <p:nvPr/>
        </p:nvSpPr>
        <p:spPr>
          <a:xfrm rot="16200000">
            <a:off x="6686159" y="2426319"/>
            <a:ext cx="3305302" cy="738664"/>
          </a:xfrm>
          <a:prstGeom prst="rect">
            <a:avLst/>
          </a:prstGeom>
          <a:noFill/>
        </p:spPr>
        <p:txBody>
          <a:bodyPr wrap="square" rtlCol="0">
            <a:spAutoFit/>
          </a:bodyPr>
          <a:lstStyle/>
          <a:p>
            <a:r>
              <a:rPr lang="en-US" sz="1400" b="1" dirty="0" smtClean="0">
                <a:solidFill>
                  <a:srgbClr val="00B050"/>
                </a:solidFill>
              </a:rPr>
              <a:t>Source: R.J. Thomas  A Gentle Introduction to Social Network Analysis</a:t>
            </a:r>
            <a:endParaRPr lang="en-US" sz="1400" b="1" dirty="0">
              <a:solidFill>
                <a:srgbClr val="00B050"/>
              </a:solidFill>
            </a:endParaRPr>
          </a:p>
        </p:txBody>
      </p:sp>
    </p:spTree>
    <p:extLst>
      <p:ext uri="{BB962C8B-B14F-4D97-AF65-F5344CB8AC3E}">
        <p14:creationId xmlns:p14="http://schemas.microsoft.com/office/powerpoint/2010/main" val="1497736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p:txBody>
          <a:bodyPr/>
          <a:lstStyle/>
          <a:p>
            <a:r>
              <a:rPr lang="en-US" altLang="en-US" dirty="0" smtClean="0"/>
              <a:t>Converting a Graph to a Matrix - I</a:t>
            </a:r>
          </a:p>
        </p:txBody>
      </p:sp>
      <p:sp>
        <p:nvSpPr>
          <p:cNvPr id="32771" name="Rectangle 3"/>
          <p:cNvSpPr>
            <a:spLocks noGrp="1" noChangeArrowheads="1"/>
          </p:cNvSpPr>
          <p:nvPr>
            <p:ph type="body" idx="4294967295"/>
          </p:nvPr>
        </p:nvSpPr>
        <p:spPr>
          <a:xfrm>
            <a:off x="457200" y="1143000"/>
            <a:ext cx="4648200" cy="5059363"/>
          </a:xfrm>
        </p:spPr>
        <p:txBody>
          <a:bodyPr/>
          <a:lstStyle/>
          <a:p>
            <a:r>
              <a:rPr lang="en-US" altLang="en-US" sz="1800" dirty="0" smtClean="0"/>
              <a:t>Represent a graph as a matrix:</a:t>
            </a:r>
          </a:p>
          <a:p>
            <a:pPr lvl="1"/>
            <a:r>
              <a:rPr lang="en-US" altLang="en-US" sz="1800" dirty="0" smtClean="0"/>
              <a:t>Row  labels and Column labels are nodes of graph</a:t>
            </a:r>
          </a:p>
          <a:p>
            <a:pPr lvl="1"/>
            <a:r>
              <a:rPr lang="en-US" altLang="en-US" sz="1800" dirty="0" smtClean="0"/>
              <a:t>Cell values are # edges connecting Node r (a row label) to Node c (a column label)</a:t>
            </a:r>
            <a:endParaRPr lang="en-US" altLang="en-US" dirty="0" smtClean="0"/>
          </a:p>
          <a:p>
            <a:r>
              <a:rPr lang="en-US" altLang="en-US" sz="1800" dirty="0" smtClean="0"/>
              <a:t>Given the following graph, compute the matrix representation:</a:t>
            </a:r>
          </a:p>
          <a:p>
            <a:r>
              <a:rPr lang="en-US" altLang="en-US" sz="1800" dirty="0" smtClean="0"/>
              <a:t>For each node, label a row and a column in the matrix</a:t>
            </a:r>
          </a:p>
          <a:p>
            <a:r>
              <a:rPr lang="en-US" altLang="en-US" sz="1800" dirty="0" smtClean="0"/>
              <a:t>For each node, identify the edges to other nodes in the graph</a:t>
            </a:r>
          </a:p>
          <a:p>
            <a:r>
              <a:rPr lang="en-US" altLang="en-US" sz="1800" dirty="0" smtClean="0"/>
              <a:t>Place 1 in the row = src node and column = destination node</a:t>
            </a:r>
          </a:p>
          <a:p>
            <a:r>
              <a:rPr lang="en-US" altLang="en-US" sz="1800" dirty="0" smtClean="0"/>
              <a:t>Ex: E goes to B, C, D, F, H</a:t>
            </a:r>
          </a:p>
          <a:p>
            <a:endParaRPr lang="en-US" altLang="en-US" sz="1800" dirty="0" smtClean="0"/>
          </a:p>
        </p:txBody>
      </p:sp>
      <p:pic>
        <p:nvPicPr>
          <p:cNvPr id="3277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9100" y="1447800"/>
            <a:ext cx="3187700" cy="310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fld id="{9B2BE54F-C04C-46B0-BA7D-2693C0377975}" type="datetime1">
              <a:rPr lang="en-US" altLang="en-US" smtClean="0"/>
              <a:t>5/23/2021</a:t>
            </a:fld>
            <a:endParaRPr lang="en-US" altLang="en-US" dirty="0"/>
          </a:p>
        </p:txBody>
      </p:sp>
      <p:sp>
        <p:nvSpPr>
          <p:cNvPr id="3" name="Footer Placeholder 2"/>
          <p:cNvSpPr>
            <a:spLocks noGrp="1"/>
          </p:cNvSpPr>
          <p:nvPr>
            <p:ph type="ftr" sz="quarter" idx="11"/>
          </p:nvPr>
        </p:nvSpPr>
        <p:spPr/>
        <p:txBody>
          <a:bodyPr/>
          <a:lstStyle/>
          <a:p>
            <a:pPr>
              <a:defRPr/>
            </a:pPr>
            <a:r>
              <a:rPr lang="en-US" altLang="en-US" dirty="0" smtClean="0"/>
              <a:t>CS3907/CS6444 - Big Data and Analytics</a:t>
            </a:r>
            <a:endParaRPr lang="en-US" altLang="en-US" dirty="0"/>
          </a:p>
        </p:txBody>
      </p:sp>
      <p:sp>
        <p:nvSpPr>
          <p:cNvPr id="4" name="Slide Number Placeholder 3"/>
          <p:cNvSpPr>
            <a:spLocks noGrp="1"/>
          </p:cNvSpPr>
          <p:nvPr>
            <p:ph type="sldNum" sz="quarter" idx="12"/>
          </p:nvPr>
        </p:nvSpPr>
        <p:spPr/>
        <p:txBody>
          <a:bodyPr/>
          <a:lstStyle/>
          <a:p>
            <a:pPr>
              <a:defRPr/>
            </a:pPr>
            <a:r>
              <a:rPr lang="en-US" altLang="en-US" dirty="0" smtClean="0"/>
              <a:t>2-</a:t>
            </a:r>
            <a:fld id="{085E5DEA-49B4-4791-8597-1FCC752C42C8}" type="slidenum">
              <a:rPr lang="en-US" altLang="en-US" smtClean="0"/>
              <a:pPr>
                <a:defRPr/>
              </a:pPr>
              <a:t>31</a:t>
            </a:fld>
            <a:endParaRPr lang="en-US" altLang="en-US" dirty="0"/>
          </a:p>
        </p:txBody>
      </p:sp>
    </p:spTree>
    <p:extLst>
      <p:ext uri="{BB962C8B-B14F-4D97-AF65-F5344CB8AC3E}">
        <p14:creationId xmlns:p14="http://schemas.microsoft.com/office/powerpoint/2010/main" val="2889634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smtClean="0"/>
              <a:t>Matrix Calculations - I</a:t>
            </a:r>
          </a:p>
        </p:txBody>
      </p:sp>
      <p:pic>
        <p:nvPicPr>
          <p:cNvPr id="23555"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533400" y="1143000"/>
            <a:ext cx="3962400" cy="1600200"/>
          </a:xfrm>
        </p:spPr>
      </p:pic>
      <p:pic>
        <p:nvPicPr>
          <p:cNvPr id="2355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895600"/>
            <a:ext cx="221932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1025" y="3614738"/>
            <a:ext cx="399097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58" name="Group 8"/>
          <p:cNvGrpSpPr>
            <a:grpSpLocks/>
          </p:cNvGrpSpPr>
          <p:nvPr/>
        </p:nvGrpSpPr>
        <p:grpSpPr bwMode="auto">
          <a:xfrm>
            <a:off x="4724400" y="2133600"/>
            <a:ext cx="4159250" cy="1905000"/>
            <a:chOff x="1819835" y="1447800"/>
            <a:chExt cx="4643721" cy="2286000"/>
          </a:xfrm>
        </p:grpSpPr>
        <p:sp>
          <p:nvSpPr>
            <p:cNvPr id="10" name="Rectangle 9"/>
            <p:cNvSpPr/>
            <p:nvPr/>
          </p:nvSpPr>
          <p:spPr>
            <a:xfrm>
              <a:off x="1819835" y="14478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1" name="Rectangle 10"/>
            <p:cNvSpPr/>
            <p:nvPr/>
          </p:nvSpPr>
          <p:spPr>
            <a:xfrm>
              <a:off x="2285980" y="14478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12" name="Rectangle 11"/>
            <p:cNvSpPr/>
            <p:nvPr/>
          </p:nvSpPr>
          <p:spPr>
            <a:xfrm>
              <a:off x="2752124" y="14478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13" name="Rectangle 12"/>
            <p:cNvSpPr/>
            <p:nvPr/>
          </p:nvSpPr>
          <p:spPr>
            <a:xfrm>
              <a:off x="3214724" y="1447800"/>
              <a:ext cx="45550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14" name="Rectangle 13"/>
            <p:cNvSpPr/>
            <p:nvPr/>
          </p:nvSpPr>
          <p:spPr>
            <a:xfrm>
              <a:off x="3680868" y="1447800"/>
              <a:ext cx="45551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15" name="Rectangle 14"/>
            <p:cNvSpPr/>
            <p:nvPr/>
          </p:nvSpPr>
          <p:spPr>
            <a:xfrm>
              <a:off x="4147013" y="1447800"/>
              <a:ext cx="45550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16" name="Rectangle 15"/>
            <p:cNvSpPr/>
            <p:nvPr/>
          </p:nvSpPr>
          <p:spPr>
            <a:xfrm>
              <a:off x="4607841" y="14478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17" name="Rectangle 16"/>
            <p:cNvSpPr/>
            <p:nvPr/>
          </p:nvSpPr>
          <p:spPr>
            <a:xfrm>
              <a:off x="5073985" y="14478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18" name="Rectangle 17"/>
            <p:cNvSpPr/>
            <p:nvPr/>
          </p:nvSpPr>
          <p:spPr>
            <a:xfrm>
              <a:off x="5540130" y="14478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19" name="Rectangle 18"/>
            <p:cNvSpPr/>
            <p:nvPr/>
          </p:nvSpPr>
          <p:spPr>
            <a:xfrm>
              <a:off x="6006274" y="14478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i</a:t>
              </a:r>
            </a:p>
          </p:txBody>
        </p:sp>
        <p:sp>
          <p:nvSpPr>
            <p:cNvPr id="20" name="Rectangle 19"/>
            <p:cNvSpPr/>
            <p:nvPr/>
          </p:nvSpPr>
          <p:spPr>
            <a:xfrm>
              <a:off x="1819835" y="16764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a:t>
              </a:r>
            </a:p>
          </p:txBody>
        </p:sp>
        <p:sp>
          <p:nvSpPr>
            <p:cNvPr id="21" name="Rectangle 20"/>
            <p:cNvSpPr/>
            <p:nvPr/>
          </p:nvSpPr>
          <p:spPr>
            <a:xfrm>
              <a:off x="2285980" y="16764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22" name="Rectangle 21"/>
            <p:cNvSpPr/>
            <p:nvPr/>
          </p:nvSpPr>
          <p:spPr>
            <a:xfrm>
              <a:off x="2752124" y="16764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23" name="Rectangle 22"/>
            <p:cNvSpPr/>
            <p:nvPr/>
          </p:nvSpPr>
          <p:spPr>
            <a:xfrm>
              <a:off x="3214724" y="1676400"/>
              <a:ext cx="45550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24" name="Rectangle 23"/>
            <p:cNvSpPr/>
            <p:nvPr/>
          </p:nvSpPr>
          <p:spPr>
            <a:xfrm>
              <a:off x="3680868" y="1676400"/>
              <a:ext cx="45551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25" name="Rectangle 24"/>
            <p:cNvSpPr/>
            <p:nvPr/>
          </p:nvSpPr>
          <p:spPr>
            <a:xfrm>
              <a:off x="4147013" y="1676400"/>
              <a:ext cx="45550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26" name="Rectangle 25"/>
            <p:cNvSpPr/>
            <p:nvPr/>
          </p:nvSpPr>
          <p:spPr>
            <a:xfrm>
              <a:off x="4607841" y="16764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27" name="Rectangle 26"/>
            <p:cNvSpPr/>
            <p:nvPr/>
          </p:nvSpPr>
          <p:spPr>
            <a:xfrm>
              <a:off x="5073985" y="16764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28" name="Rectangle 27"/>
            <p:cNvSpPr/>
            <p:nvPr/>
          </p:nvSpPr>
          <p:spPr>
            <a:xfrm>
              <a:off x="5540130" y="16764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29" name="Rectangle 28"/>
            <p:cNvSpPr/>
            <p:nvPr/>
          </p:nvSpPr>
          <p:spPr>
            <a:xfrm>
              <a:off x="6006274" y="16764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0" name="Rectangle 29"/>
            <p:cNvSpPr/>
            <p:nvPr/>
          </p:nvSpPr>
          <p:spPr>
            <a:xfrm>
              <a:off x="1819835" y="19050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b</a:t>
              </a:r>
            </a:p>
          </p:txBody>
        </p:sp>
        <p:sp>
          <p:nvSpPr>
            <p:cNvPr id="31" name="Rectangle 30"/>
            <p:cNvSpPr/>
            <p:nvPr/>
          </p:nvSpPr>
          <p:spPr>
            <a:xfrm>
              <a:off x="2285980" y="19050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32" name="Rectangle 31"/>
            <p:cNvSpPr/>
            <p:nvPr/>
          </p:nvSpPr>
          <p:spPr>
            <a:xfrm>
              <a:off x="2752124" y="19050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3" name="Rectangle 32"/>
            <p:cNvSpPr/>
            <p:nvPr/>
          </p:nvSpPr>
          <p:spPr>
            <a:xfrm>
              <a:off x="3214724" y="1905000"/>
              <a:ext cx="45550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34" name="Rectangle 33"/>
            <p:cNvSpPr/>
            <p:nvPr/>
          </p:nvSpPr>
          <p:spPr>
            <a:xfrm>
              <a:off x="3680868" y="1905000"/>
              <a:ext cx="45551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5" name="Rectangle 34"/>
            <p:cNvSpPr/>
            <p:nvPr/>
          </p:nvSpPr>
          <p:spPr>
            <a:xfrm>
              <a:off x="4147013" y="1905000"/>
              <a:ext cx="45550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36" name="Rectangle 35"/>
            <p:cNvSpPr/>
            <p:nvPr/>
          </p:nvSpPr>
          <p:spPr>
            <a:xfrm>
              <a:off x="4607841" y="19050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37" name="Rectangle 36"/>
            <p:cNvSpPr/>
            <p:nvPr/>
          </p:nvSpPr>
          <p:spPr>
            <a:xfrm>
              <a:off x="5073985" y="19050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8" name="Rectangle 37"/>
            <p:cNvSpPr/>
            <p:nvPr/>
          </p:nvSpPr>
          <p:spPr>
            <a:xfrm>
              <a:off x="5540130" y="19050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9" name="Rectangle 38"/>
            <p:cNvSpPr/>
            <p:nvPr/>
          </p:nvSpPr>
          <p:spPr>
            <a:xfrm>
              <a:off x="6006274" y="19050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40" name="Rectangle 39"/>
            <p:cNvSpPr/>
            <p:nvPr/>
          </p:nvSpPr>
          <p:spPr>
            <a:xfrm>
              <a:off x="1819835" y="21336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c</a:t>
              </a:r>
            </a:p>
          </p:txBody>
        </p:sp>
        <p:sp>
          <p:nvSpPr>
            <p:cNvPr id="41" name="Rectangle 40"/>
            <p:cNvSpPr/>
            <p:nvPr/>
          </p:nvSpPr>
          <p:spPr>
            <a:xfrm>
              <a:off x="2285980" y="21336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42" name="Rectangle 41"/>
            <p:cNvSpPr/>
            <p:nvPr/>
          </p:nvSpPr>
          <p:spPr>
            <a:xfrm>
              <a:off x="2752124" y="21336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43" name="Rectangle 42"/>
            <p:cNvSpPr/>
            <p:nvPr/>
          </p:nvSpPr>
          <p:spPr>
            <a:xfrm>
              <a:off x="3214724" y="2133600"/>
              <a:ext cx="45550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44" name="Rectangle 43"/>
            <p:cNvSpPr/>
            <p:nvPr/>
          </p:nvSpPr>
          <p:spPr>
            <a:xfrm>
              <a:off x="3680868" y="2133600"/>
              <a:ext cx="45551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45" name="Rectangle 44"/>
            <p:cNvSpPr/>
            <p:nvPr/>
          </p:nvSpPr>
          <p:spPr>
            <a:xfrm>
              <a:off x="4147013" y="2133600"/>
              <a:ext cx="45550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46" name="Rectangle 45"/>
            <p:cNvSpPr/>
            <p:nvPr/>
          </p:nvSpPr>
          <p:spPr>
            <a:xfrm>
              <a:off x="4607841" y="21336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47" name="Rectangle 46"/>
            <p:cNvSpPr/>
            <p:nvPr/>
          </p:nvSpPr>
          <p:spPr>
            <a:xfrm>
              <a:off x="5073985" y="21336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48" name="Rectangle 47"/>
            <p:cNvSpPr/>
            <p:nvPr/>
          </p:nvSpPr>
          <p:spPr>
            <a:xfrm>
              <a:off x="5540130" y="21336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49" name="Rectangle 48"/>
            <p:cNvSpPr/>
            <p:nvPr/>
          </p:nvSpPr>
          <p:spPr>
            <a:xfrm>
              <a:off x="6006274" y="21336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0" name="Rectangle 49"/>
            <p:cNvSpPr/>
            <p:nvPr/>
          </p:nvSpPr>
          <p:spPr>
            <a:xfrm>
              <a:off x="1819835" y="23622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d</a:t>
              </a:r>
            </a:p>
          </p:txBody>
        </p:sp>
        <p:sp>
          <p:nvSpPr>
            <p:cNvPr id="51" name="Rectangle 50"/>
            <p:cNvSpPr/>
            <p:nvPr/>
          </p:nvSpPr>
          <p:spPr>
            <a:xfrm>
              <a:off x="2285980" y="23622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2" name="Rectangle 51"/>
            <p:cNvSpPr/>
            <p:nvPr/>
          </p:nvSpPr>
          <p:spPr>
            <a:xfrm>
              <a:off x="2752124" y="23622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3" name="Rectangle 52"/>
            <p:cNvSpPr/>
            <p:nvPr/>
          </p:nvSpPr>
          <p:spPr>
            <a:xfrm>
              <a:off x="3214724" y="2362200"/>
              <a:ext cx="45550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4" name="Rectangle 53"/>
            <p:cNvSpPr/>
            <p:nvPr/>
          </p:nvSpPr>
          <p:spPr>
            <a:xfrm>
              <a:off x="3680868" y="2362200"/>
              <a:ext cx="45551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5" name="Rectangle 54"/>
            <p:cNvSpPr/>
            <p:nvPr/>
          </p:nvSpPr>
          <p:spPr>
            <a:xfrm>
              <a:off x="4147013" y="2362200"/>
              <a:ext cx="45550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56" name="Rectangle 55"/>
            <p:cNvSpPr/>
            <p:nvPr/>
          </p:nvSpPr>
          <p:spPr>
            <a:xfrm>
              <a:off x="4607841" y="23622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7" name="Rectangle 56"/>
            <p:cNvSpPr/>
            <p:nvPr/>
          </p:nvSpPr>
          <p:spPr>
            <a:xfrm>
              <a:off x="5073985" y="23622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58" name="Rectangle 57"/>
            <p:cNvSpPr/>
            <p:nvPr/>
          </p:nvSpPr>
          <p:spPr>
            <a:xfrm>
              <a:off x="5540130" y="23622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59" name="Rectangle 58"/>
            <p:cNvSpPr/>
            <p:nvPr/>
          </p:nvSpPr>
          <p:spPr>
            <a:xfrm>
              <a:off x="6006274" y="23622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60" name="Rectangle 59"/>
            <p:cNvSpPr/>
            <p:nvPr/>
          </p:nvSpPr>
          <p:spPr>
            <a:xfrm>
              <a:off x="1819835" y="25908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a:t>
              </a:r>
            </a:p>
          </p:txBody>
        </p:sp>
        <p:sp>
          <p:nvSpPr>
            <p:cNvPr id="61" name="Rectangle 60"/>
            <p:cNvSpPr/>
            <p:nvPr/>
          </p:nvSpPr>
          <p:spPr>
            <a:xfrm>
              <a:off x="2285980" y="25908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62" name="Rectangle 61"/>
            <p:cNvSpPr/>
            <p:nvPr/>
          </p:nvSpPr>
          <p:spPr>
            <a:xfrm>
              <a:off x="2752124" y="25908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63" name="Rectangle 62"/>
            <p:cNvSpPr/>
            <p:nvPr/>
          </p:nvSpPr>
          <p:spPr>
            <a:xfrm>
              <a:off x="3214724" y="2590800"/>
              <a:ext cx="45550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64" name="Rectangle 63"/>
            <p:cNvSpPr/>
            <p:nvPr/>
          </p:nvSpPr>
          <p:spPr>
            <a:xfrm>
              <a:off x="3680868" y="2590800"/>
              <a:ext cx="45551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65" name="Rectangle 64"/>
            <p:cNvSpPr/>
            <p:nvPr/>
          </p:nvSpPr>
          <p:spPr>
            <a:xfrm>
              <a:off x="4147013" y="2590800"/>
              <a:ext cx="45550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66" name="Rectangle 65"/>
            <p:cNvSpPr/>
            <p:nvPr/>
          </p:nvSpPr>
          <p:spPr>
            <a:xfrm>
              <a:off x="4607841" y="25908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67" name="Rectangle 66"/>
            <p:cNvSpPr/>
            <p:nvPr/>
          </p:nvSpPr>
          <p:spPr>
            <a:xfrm>
              <a:off x="5073985" y="25908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68" name="Rectangle 67"/>
            <p:cNvSpPr/>
            <p:nvPr/>
          </p:nvSpPr>
          <p:spPr>
            <a:xfrm>
              <a:off x="5540130" y="25908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69" name="Rectangle 68"/>
            <p:cNvSpPr/>
            <p:nvPr/>
          </p:nvSpPr>
          <p:spPr>
            <a:xfrm>
              <a:off x="6006274" y="25908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70" name="Rectangle 69"/>
            <p:cNvSpPr/>
            <p:nvPr/>
          </p:nvSpPr>
          <p:spPr>
            <a:xfrm>
              <a:off x="1819835" y="28194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a:t>
              </a:r>
            </a:p>
          </p:txBody>
        </p:sp>
        <p:sp>
          <p:nvSpPr>
            <p:cNvPr id="71" name="Rectangle 70"/>
            <p:cNvSpPr/>
            <p:nvPr/>
          </p:nvSpPr>
          <p:spPr>
            <a:xfrm>
              <a:off x="2285980" y="28194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72" name="Rectangle 71"/>
            <p:cNvSpPr/>
            <p:nvPr/>
          </p:nvSpPr>
          <p:spPr>
            <a:xfrm>
              <a:off x="2752124" y="28194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73" name="Rectangle 72"/>
            <p:cNvSpPr/>
            <p:nvPr/>
          </p:nvSpPr>
          <p:spPr>
            <a:xfrm>
              <a:off x="3214724" y="2819400"/>
              <a:ext cx="45550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74" name="Rectangle 73"/>
            <p:cNvSpPr/>
            <p:nvPr/>
          </p:nvSpPr>
          <p:spPr>
            <a:xfrm>
              <a:off x="3680868" y="2819400"/>
              <a:ext cx="45551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75" name="Rectangle 74"/>
            <p:cNvSpPr/>
            <p:nvPr/>
          </p:nvSpPr>
          <p:spPr>
            <a:xfrm>
              <a:off x="4147013" y="2819400"/>
              <a:ext cx="45550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76" name="Rectangle 75"/>
            <p:cNvSpPr/>
            <p:nvPr/>
          </p:nvSpPr>
          <p:spPr>
            <a:xfrm>
              <a:off x="4607841" y="28194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77" name="Rectangle 76"/>
            <p:cNvSpPr/>
            <p:nvPr/>
          </p:nvSpPr>
          <p:spPr>
            <a:xfrm>
              <a:off x="5073985" y="28194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78" name="Rectangle 77"/>
            <p:cNvSpPr/>
            <p:nvPr/>
          </p:nvSpPr>
          <p:spPr>
            <a:xfrm>
              <a:off x="5540130" y="28194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79" name="Rectangle 78"/>
            <p:cNvSpPr/>
            <p:nvPr/>
          </p:nvSpPr>
          <p:spPr>
            <a:xfrm>
              <a:off x="6006274" y="28194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80" name="Rectangle 79"/>
            <p:cNvSpPr/>
            <p:nvPr/>
          </p:nvSpPr>
          <p:spPr>
            <a:xfrm>
              <a:off x="1819835" y="30480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g</a:t>
              </a:r>
            </a:p>
          </p:txBody>
        </p:sp>
        <p:sp>
          <p:nvSpPr>
            <p:cNvPr id="81" name="Rectangle 80"/>
            <p:cNvSpPr/>
            <p:nvPr/>
          </p:nvSpPr>
          <p:spPr>
            <a:xfrm>
              <a:off x="2285980" y="30480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82" name="Rectangle 81"/>
            <p:cNvSpPr/>
            <p:nvPr/>
          </p:nvSpPr>
          <p:spPr>
            <a:xfrm>
              <a:off x="2752124" y="30480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83" name="Rectangle 82"/>
            <p:cNvSpPr/>
            <p:nvPr/>
          </p:nvSpPr>
          <p:spPr>
            <a:xfrm>
              <a:off x="3214724" y="3048000"/>
              <a:ext cx="45550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84" name="Rectangle 83"/>
            <p:cNvSpPr/>
            <p:nvPr/>
          </p:nvSpPr>
          <p:spPr>
            <a:xfrm>
              <a:off x="3680868" y="3048000"/>
              <a:ext cx="45551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85" name="Rectangle 84"/>
            <p:cNvSpPr/>
            <p:nvPr/>
          </p:nvSpPr>
          <p:spPr>
            <a:xfrm>
              <a:off x="4147013" y="3048000"/>
              <a:ext cx="45550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86" name="Rectangle 85"/>
            <p:cNvSpPr/>
            <p:nvPr/>
          </p:nvSpPr>
          <p:spPr>
            <a:xfrm>
              <a:off x="4607841" y="30480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87" name="Rectangle 86"/>
            <p:cNvSpPr/>
            <p:nvPr/>
          </p:nvSpPr>
          <p:spPr>
            <a:xfrm>
              <a:off x="5073985" y="30480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88" name="Rectangle 87"/>
            <p:cNvSpPr/>
            <p:nvPr/>
          </p:nvSpPr>
          <p:spPr>
            <a:xfrm>
              <a:off x="5540130" y="30480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89" name="Rectangle 88"/>
            <p:cNvSpPr/>
            <p:nvPr/>
          </p:nvSpPr>
          <p:spPr>
            <a:xfrm>
              <a:off x="6006274" y="30480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90" name="Rectangle 89"/>
            <p:cNvSpPr/>
            <p:nvPr/>
          </p:nvSpPr>
          <p:spPr>
            <a:xfrm>
              <a:off x="1819835" y="32766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h</a:t>
              </a:r>
            </a:p>
          </p:txBody>
        </p:sp>
        <p:sp>
          <p:nvSpPr>
            <p:cNvPr id="91" name="Rectangle 90"/>
            <p:cNvSpPr/>
            <p:nvPr/>
          </p:nvSpPr>
          <p:spPr>
            <a:xfrm>
              <a:off x="2285980" y="32766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92" name="Rectangle 91"/>
            <p:cNvSpPr/>
            <p:nvPr/>
          </p:nvSpPr>
          <p:spPr>
            <a:xfrm>
              <a:off x="2752124" y="32766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93" name="Rectangle 92"/>
            <p:cNvSpPr/>
            <p:nvPr/>
          </p:nvSpPr>
          <p:spPr>
            <a:xfrm>
              <a:off x="3214724" y="3276600"/>
              <a:ext cx="45550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94" name="Rectangle 93"/>
            <p:cNvSpPr/>
            <p:nvPr/>
          </p:nvSpPr>
          <p:spPr>
            <a:xfrm>
              <a:off x="3680868" y="3276600"/>
              <a:ext cx="45551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95" name="Rectangle 94"/>
            <p:cNvSpPr/>
            <p:nvPr/>
          </p:nvSpPr>
          <p:spPr>
            <a:xfrm>
              <a:off x="4147013" y="3276600"/>
              <a:ext cx="45550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96" name="Rectangle 95"/>
            <p:cNvSpPr/>
            <p:nvPr/>
          </p:nvSpPr>
          <p:spPr>
            <a:xfrm>
              <a:off x="4607841" y="32766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97" name="Rectangle 96"/>
            <p:cNvSpPr/>
            <p:nvPr/>
          </p:nvSpPr>
          <p:spPr>
            <a:xfrm>
              <a:off x="5073985" y="32766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98" name="Rectangle 97"/>
            <p:cNvSpPr/>
            <p:nvPr/>
          </p:nvSpPr>
          <p:spPr>
            <a:xfrm>
              <a:off x="5540130" y="32766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99" name="Rectangle 98"/>
            <p:cNvSpPr/>
            <p:nvPr/>
          </p:nvSpPr>
          <p:spPr>
            <a:xfrm>
              <a:off x="6006274" y="32766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00" name="Rectangle 99"/>
            <p:cNvSpPr/>
            <p:nvPr/>
          </p:nvSpPr>
          <p:spPr>
            <a:xfrm>
              <a:off x="1819835" y="35052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i</a:t>
              </a:r>
            </a:p>
          </p:txBody>
        </p:sp>
        <p:sp>
          <p:nvSpPr>
            <p:cNvPr id="101" name="Rectangle 100"/>
            <p:cNvSpPr/>
            <p:nvPr/>
          </p:nvSpPr>
          <p:spPr>
            <a:xfrm>
              <a:off x="2285980" y="35052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02" name="Rectangle 101"/>
            <p:cNvSpPr/>
            <p:nvPr/>
          </p:nvSpPr>
          <p:spPr>
            <a:xfrm>
              <a:off x="2752124" y="35052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03" name="Rectangle 102"/>
            <p:cNvSpPr/>
            <p:nvPr/>
          </p:nvSpPr>
          <p:spPr>
            <a:xfrm>
              <a:off x="3214724" y="3505200"/>
              <a:ext cx="45550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04" name="Rectangle 103"/>
            <p:cNvSpPr/>
            <p:nvPr/>
          </p:nvSpPr>
          <p:spPr>
            <a:xfrm>
              <a:off x="3680868" y="3505200"/>
              <a:ext cx="45551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05" name="Rectangle 104"/>
            <p:cNvSpPr/>
            <p:nvPr/>
          </p:nvSpPr>
          <p:spPr>
            <a:xfrm>
              <a:off x="4147013" y="3505200"/>
              <a:ext cx="45550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06" name="Rectangle 105"/>
            <p:cNvSpPr/>
            <p:nvPr/>
          </p:nvSpPr>
          <p:spPr>
            <a:xfrm>
              <a:off x="4607841" y="35052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1</a:t>
              </a:r>
            </a:p>
          </p:txBody>
        </p:sp>
        <p:sp>
          <p:nvSpPr>
            <p:cNvPr id="107" name="Rectangle 106"/>
            <p:cNvSpPr/>
            <p:nvPr/>
          </p:nvSpPr>
          <p:spPr>
            <a:xfrm>
              <a:off x="5073985" y="35052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08" name="Rectangle 107"/>
            <p:cNvSpPr/>
            <p:nvPr/>
          </p:nvSpPr>
          <p:spPr>
            <a:xfrm>
              <a:off x="5540130" y="35052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09" name="Rectangle 108"/>
            <p:cNvSpPr/>
            <p:nvPr/>
          </p:nvSpPr>
          <p:spPr>
            <a:xfrm>
              <a:off x="6006274" y="3505200"/>
              <a:ext cx="457282"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grpSp>
      <p:sp>
        <p:nvSpPr>
          <p:cNvPr id="23559" name="TextBox 109"/>
          <p:cNvSpPr txBox="1">
            <a:spLocks noChangeArrowheads="1"/>
          </p:cNvSpPr>
          <p:nvPr/>
        </p:nvSpPr>
        <p:spPr bwMode="auto">
          <a:xfrm>
            <a:off x="581025" y="5472113"/>
            <a:ext cx="55324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800"/>
              <a:t>So, the reachability of node b to itself [2,2] in g2 is 4.</a:t>
            </a:r>
          </a:p>
          <a:p>
            <a:pPr>
              <a:spcBef>
                <a:spcPct val="0"/>
              </a:spcBef>
              <a:buFontTx/>
              <a:buNone/>
            </a:pPr>
            <a:r>
              <a:rPr lang="en-US" altLang="en-US" sz="1800"/>
              <a:t>Convince yourself this is true.</a:t>
            </a:r>
          </a:p>
        </p:txBody>
      </p:sp>
      <p:sp>
        <p:nvSpPr>
          <p:cNvPr id="23560"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3DEAD272-F11E-469B-AE36-0DF8EC432925}" type="datetime1">
              <a:rPr lang="en-US" altLang="en-US" sz="1200" smtClean="0"/>
              <a:pPr>
                <a:spcBef>
                  <a:spcPct val="0"/>
                </a:spcBef>
                <a:buFontTx/>
                <a:buNone/>
              </a:pPr>
              <a:t>5/23/2021</a:t>
            </a:fld>
            <a:endParaRPr lang="en-US" altLang="en-US" sz="1200" smtClean="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Reachability</a:t>
            </a:r>
            <a:endParaRPr lang="en-US" dirty="0"/>
          </a:p>
        </p:txBody>
      </p:sp>
      <p:sp>
        <p:nvSpPr>
          <p:cNvPr id="3" name="Content Placeholder 2"/>
          <p:cNvSpPr>
            <a:spLocks noGrp="1"/>
          </p:cNvSpPr>
          <p:nvPr>
            <p:ph idx="1"/>
          </p:nvPr>
        </p:nvSpPr>
        <p:spPr/>
        <p:txBody>
          <a:bodyPr/>
          <a:lstStyle/>
          <a:p>
            <a:r>
              <a:rPr lang="en-US" dirty="0" smtClean="0"/>
              <a:t>Relationships are important in social network analysis,</a:t>
            </a:r>
          </a:p>
          <a:p>
            <a:r>
              <a:rPr lang="en-US" dirty="0" smtClean="0"/>
              <a:t>But…</a:t>
            </a:r>
          </a:p>
          <a:p>
            <a:endParaRPr lang="en-US" dirty="0"/>
          </a:p>
          <a:p>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l="24648" t="54619" r="19402" b="22791"/>
          <a:stretch>
            <a:fillRect/>
          </a:stretch>
        </p:blipFill>
        <p:spPr bwMode="auto">
          <a:xfrm>
            <a:off x="304800" y="1981200"/>
            <a:ext cx="8003879"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27245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Reachability</a:t>
            </a:r>
            <a:endParaRPr lang="en-US" dirty="0"/>
          </a:p>
        </p:txBody>
      </p:sp>
      <p:pic>
        <p:nvPicPr>
          <p:cNvPr id="4" name="Picture 3"/>
          <p:cNvPicPr>
            <a:picLocks noChangeAspect="1"/>
          </p:cNvPicPr>
          <p:nvPr/>
        </p:nvPicPr>
        <p:blipFill>
          <a:blip r:embed="rId3"/>
          <a:stretch>
            <a:fillRect/>
          </a:stretch>
        </p:blipFill>
        <p:spPr>
          <a:xfrm>
            <a:off x="457200" y="990599"/>
            <a:ext cx="8382000" cy="5581891"/>
          </a:xfrm>
          <a:prstGeom prst="rect">
            <a:avLst/>
          </a:prstGeom>
        </p:spPr>
      </p:pic>
    </p:spTree>
    <p:extLst>
      <p:ext uri="{BB962C8B-B14F-4D97-AF65-F5344CB8AC3E}">
        <p14:creationId xmlns:p14="http://schemas.microsoft.com/office/powerpoint/2010/main" val="3676734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Applications of Graph </a:t>
            </a:r>
            <a:r>
              <a:rPr lang="en-US" altLang="en-US" dirty="0" smtClean="0"/>
              <a:t>Analytics: Examples</a:t>
            </a:r>
            <a:endParaRPr lang="en-US" dirty="0"/>
          </a:p>
        </p:txBody>
      </p:sp>
      <p:pic>
        <p:nvPicPr>
          <p:cNvPr id="7" name="Picture 3" descr="aspirin"/>
          <p:cNvPicPr>
            <a:picLocks noChangeAspect="1" noChangeArrowheads="1"/>
          </p:cNvPicPr>
          <p:nvPr/>
        </p:nvPicPr>
        <p:blipFill>
          <a:blip r:embed="rId3"/>
          <a:srcRect/>
          <a:stretch>
            <a:fillRect/>
          </a:stretch>
        </p:blipFill>
        <p:spPr bwMode="auto">
          <a:xfrm>
            <a:off x="609600" y="1144215"/>
            <a:ext cx="3048000" cy="2072532"/>
          </a:xfrm>
          <a:prstGeom prst="rect">
            <a:avLst/>
          </a:prstGeom>
          <a:noFill/>
        </p:spPr>
      </p:pic>
      <p:sp>
        <p:nvSpPr>
          <p:cNvPr id="8" name="Text Box 4"/>
          <p:cNvSpPr txBox="1">
            <a:spLocks noChangeArrowheads="1"/>
          </p:cNvSpPr>
          <p:nvPr/>
        </p:nvSpPr>
        <p:spPr bwMode="auto">
          <a:xfrm>
            <a:off x="1676400" y="3200026"/>
            <a:ext cx="990600" cy="336550"/>
          </a:xfrm>
          <a:prstGeom prst="rect">
            <a:avLst/>
          </a:prstGeom>
          <a:noFill/>
          <a:ln w="9525">
            <a:noFill/>
            <a:miter lim="800000"/>
            <a:headEnd/>
            <a:tailEnd/>
          </a:ln>
          <a:effectLst/>
        </p:spPr>
        <p:txBody>
          <a:bodyPr wrap="none">
            <a:spAutoFit/>
          </a:bodyPr>
          <a:lstStyle/>
          <a:p>
            <a:pPr eaLnBrk="0" hangingPunct="0"/>
            <a:r>
              <a:rPr lang="en-US" sz="1600" b="1" dirty="0">
                <a:solidFill>
                  <a:schemeClr val="hlink"/>
                </a:solidFill>
                <a:latin typeface="Verdana" pitchFamily="34" charset="0"/>
              </a:rPr>
              <a:t>Aspirin</a:t>
            </a:r>
          </a:p>
        </p:txBody>
      </p:sp>
      <p:pic>
        <p:nvPicPr>
          <p:cNvPr id="9" name="Picture 5" descr="proteinmap"/>
          <p:cNvPicPr>
            <a:picLocks noChangeAspect="1" noChangeArrowheads="1"/>
          </p:cNvPicPr>
          <p:nvPr/>
        </p:nvPicPr>
        <p:blipFill>
          <a:blip r:embed="rId4"/>
          <a:srcRect/>
          <a:stretch>
            <a:fillRect/>
          </a:stretch>
        </p:blipFill>
        <p:spPr bwMode="auto">
          <a:xfrm>
            <a:off x="5105400" y="1066426"/>
            <a:ext cx="2438400" cy="2167467"/>
          </a:xfrm>
          <a:prstGeom prst="rect">
            <a:avLst/>
          </a:prstGeom>
          <a:noFill/>
        </p:spPr>
      </p:pic>
      <p:pic>
        <p:nvPicPr>
          <p:cNvPr id="10" name="Picture 8" descr="hal1"/>
          <p:cNvPicPr>
            <a:picLocks noChangeAspect="1" noChangeArrowheads="1"/>
          </p:cNvPicPr>
          <p:nvPr/>
        </p:nvPicPr>
        <p:blipFill>
          <a:blip r:embed="rId5"/>
          <a:srcRect/>
          <a:stretch>
            <a:fillRect/>
          </a:stretch>
        </p:blipFill>
        <p:spPr bwMode="auto">
          <a:xfrm>
            <a:off x="622714" y="3504827"/>
            <a:ext cx="3034886" cy="2286000"/>
          </a:xfrm>
          <a:prstGeom prst="rect">
            <a:avLst/>
          </a:prstGeom>
          <a:noFill/>
        </p:spPr>
      </p:pic>
      <p:sp>
        <p:nvSpPr>
          <p:cNvPr id="11" name="Text Box 9"/>
          <p:cNvSpPr txBox="1">
            <a:spLocks noChangeArrowheads="1"/>
          </p:cNvSpPr>
          <p:nvPr/>
        </p:nvSpPr>
        <p:spPr bwMode="auto">
          <a:xfrm>
            <a:off x="1143000" y="5867026"/>
            <a:ext cx="2087563" cy="336550"/>
          </a:xfrm>
          <a:prstGeom prst="rect">
            <a:avLst/>
          </a:prstGeom>
          <a:noFill/>
          <a:ln w="9525">
            <a:noFill/>
            <a:miter lim="800000"/>
            <a:headEnd/>
            <a:tailEnd/>
          </a:ln>
          <a:effectLst/>
        </p:spPr>
        <p:txBody>
          <a:bodyPr wrap="none">
            <a:spAutoFit/>
          </a:bodyPr>
          <a:lstStyle/>
          <a:p>
            <a:pPr eaLnBrk="0" hangingPunct="0"/>
            <a:r>
              <a:rPr lang="en-US" sz="1600" b="1" dirty="0">
                <a:solidFill>
                  <a:schemeClr val="hlink"/>
                </a:solidFill>
                <a:latin typeface="Verdana" pitchFamily="34" charset="0"/>
              </a:rPr>
              <a:t>An Internet Web</a:t>
            </a:r>
          </a:p>
        </p:txBody>
      </p:sp>
      <p:pic>
        <p:nvPicPr>
          <p:cNvPr id="12" name="Picture 10" descr="smyth"/>
          <p:cNvPicPr>
            <a:picLocks noChangeAspect="1" noChangeArrowheads="1"/>
          </p:cNvPicPr>
          <p:nvPr/>
        </p:nvPicPr>
        <p:blipFill>
          <a:blip r:embed="rId6"/>
          <a:srcRect/>
          <a:stretch>
            <a:fillRect/>
          </a:stretch>
        </p:blipFill>
        <p:spPr bwMode="auto">
          <a:xfrm>
            <a:off x="4876800" y="3504826"/>
            <a:ext cx="3124200" cy="2370396"/>
          </a:xfrm>
          <a:prstGeom prst="rect">
            <a:avLst/>
          </a:prstGeom>
          <a:noFill/>
          <a:ln w="9525">
            <a:noFill/>
            <a:miter lim="800000"/>
            <a:headEnd/>
            <a:tailEnd/>
          </a:ln>
        </p:spPr>
      </p:pic>
      <p:sp>
        <p:nvSpPr>
          <p:cNvPr id="13" name="Rectangle 11"/>
          <p:cNvSpPr>
            <a:spLocks noChangeArrowheads="1"/>
          </p:cNvSpPr>
          <p:nvPr/>
        </p:nvSpPr>
        <p:spPr bwMode="auto">
          <a:xfrm>
            <a:off x="5313402" y="5943226"/>
            <a:ext cx="2687598" cy="336550"/>
          </a:xfrm>
          <a:prstGeom prst="rect">
            <a:avLst/>
          </a:prstGeom>
          <a:noFill/>
          <a:ln w="9525">
            <a:noFill/>
            <a:miter lim="800000"/>
            <a:headEnd/>
            <a:tailEnd/>
          </a:ln>
          <a:effectLst/>
        </p:spPr>
        <p:txBody>
          <a:bodyPr wrap="square">
            <a:spAutoFit/>
          </a:bodyPr>
          <a:lstStyle/>
          <a:p>
            <a:pPr algn="ctr" eaLnBrk="0" hangingPunct="0"/>
            <a:r>
              <a:rPr lang="en-US" sz="1600" b="1" dirty="0">
                <a:solidFill>
                  <a:schemeClr val="hlink"/>
                </a:solidFill>
                <a:latin typeface="Verdana" pitchFamily="34" charset="0"/>
                <a:ea typeface="Verdana" pitchFamily="34" charset="0"/>
                <a:cs typeface="Verdana" pitchFamily="34" charset="0"/>
              </a:rPr>
              <a:t>Co-author network</a:t>
            </a:r>
          </a:p>
        </p:txBody>
      </p:sp>
      <p:sp>
        <p:nvSpPr>
          <p:cNvPr id="14" name="TextBox 13"/>
          <p:cNvSpPr txBox="1"/>
          <p:nvPr/>
        </p:nvSpPr>
        <p:spPr>
          <a:xfrm rot="16200000">
            <a:off x="1555881" y="3398077"/>
            <a:ext cx="4868640" cy="276999"/>
          </a:xfrm>
          <a:prstGeom prst="rect">
            <a:avLst/>
          </a:prstGeom>
          <a:noFill/>
        </p:spPr>
        <p:txBody>
          <a:bodyPr wrap="none" rtlCol="0">
            <a:spAutoFit/>
          </a:bodyPr>
          <a:lstStyle/>
          <a:p>
            <a:r>
              <a:rPr lang="en-US" sz="1200" dirty="0" smtClean="0"/>
              <a:t>Source: Kardes, Graph </a:t>
            </a:r>
            <a:r>
              <a:rPr lang="en-US" sz="1200" dirty="0"/>
              <a:t>S</a:t>
            </a:r>
            <a:r>
              <a:rPr lang="en-US" sz="1200" dirty="0" smtClean="0"/>
              <a:t>earhing with Indexing, U of Nevada at Reno</a:t>
            </a:r>
            <a:endParaRPr lang="en-US" sz="1200" dirty="0"/>
          </a:p>
        </p:txBody>
      </p:sp>
      <p:sp>
        <p:nvSpPr>
          <p:cNvPr id="15" name="Rectangle 6"/>
          <p:cNvSpPr>
            <a:spLocks noChangeArrowheads="1"/>
          </p:cNvSpPr>
          <p:nvPr/>
        </p:nvSpPr>
        <p:spPr bwMode="auto">
          <a:xfrm>
            <a:off x="4419600" y="3133718"/>
            <a:ext cx="4267200" cy="338554"/>
          </a:xfrm>
          <a:prstGeom prst="rect">
            <a:avLst/>
          </a:prstGeom>
          <a:noFill/>
          <a:ln w="9525">
            <a:noFill/>
            <a:miter lim="800000"/>
            <a:headEnd/>
            <a:tailEnd/>
          </a:ln>
          <a:effectLst/>
        </p:spPr>
        <p:txBody>
          <a:bodyPr wrap="square">
            <a:spAutoFit/>
          </a:bodyPr>
          <a:lstStyle/>
          <a:p>
            <a:pPr eaLnBrk="0" hangingPunct="0"/>
            <a:r>
              <a:rPr lang="en-US" sz="1600" b="1" dirty="0">
                <a:solidFill>
                  <a:schemeClr val="hlink"/>
                </a:solidFill>
                <a:latin typeface="Verdana" pitchFamily="34" charset="0"/>
                <a:ea typeface="Verdana" pitchFamily="34" charset="0"/>
                <a:cs typeface="Verdana" pitchFamily="34" charset="0"/>
              </a:rPr>
              <a:t>Yeast protein interaction network</a:t>
            </a:r>
          </a:p>
        </p:txBody>
      </p:sp>
      <p:sp>
        <p:nvSpPr>
          <p:cNvPr id="16" name="Footer Placeholder 15"/>
          <p:cNvSpPr>
            <a:spLocks noGrp="1"/>
          </p:cNvSpPr>
          <p:nvPr>
            <p:ph type="ftr" sz="quarter" idx="11"/>
          </p:nvPr>
        </p:nvSpPr>
        <p:spPr/>
        <p:txBody>
          <a:bodyPr/>
          <a:lstStyle/>
          <a:p>
            <a:pPr>
              <a:defRPr/>
            </a:pPr>
            <a:r>
              <a:rPr lang="en-US" altLang="en-US" smtClean="0"/>
              <a:t>CS3907/CS6444 - Big Data and Analytics</a:t>
            </a:r>
            <a:endParaRPr lang="en-US" altLang="en-US" dirty="0"/>
          </a:p>
        </p:txBody>
      </p:sp>
      <p:sp>
        <p:nvSpPr>
          <p:cNvPr id="17" name="Slide Number Placeholder 16"/>
          <p:cNvSpPr>
            <a:spLocks noGrp="1"/>
          </p:cNvSpPr>
          <p:nvPr>
            <p:ph type="sldNum" sz="quarter" idx="12"/>
          </p:nvPr>
        </p:nvSpPr>
        <p:spPr/>
        <p:txBody>
          <a:bodyPr/>
          <a:lstStyle/>
          <a:p>
            <a:pPr>
              <a:defRPr/>
            </a:pPr>
            <a:r>
              <a:rPr lang="en-US" altLang="en-US" dirty="0" smtClean="0"/>
              <a:t>2-</a:t>
            </a:r>
            <a:fld id="{0A8FA022-2461-4231-8595-4827E667F9D5}" type="slidenum">
              <a:rPr lang="en-US" altLang="en-US" smtClean="0"/>
              <a:pPr>
                <a:defRPr/>
              </a:pPr>
              <a:t>35</a:t>
            </a:fld>
            <a:endParaRPr lang="en-US" altLang="en-US" dirty="0"/>
          </a:p>
        </p:txBody>
      </p:sp>
      <p:sp>
        <p:nvSpPr>
          <p:cNvPr id="4" name="Date Placeholder 3"/>
          <p:cNvSpPr>
            <a:spLocks noGrp="1"/>
          </p:cNvSpPr>
          <p:nvPr>
            <p:ph type="dt" sz="half" idx="10"/>
          </p:nvPr>
        </p:nvSpPr>
        <p:spPr/>
        <p:txBody>
          <a:bodyPr/>
          <a:lstStyle/>
          <a:p>
            <a:pPr>
              <a:defRPr/>
            </a:pPr>
            <a:fld id="{7F7D9167-4A7E-4CDB-A260-5398E9BC3A55}" type="datetime1">
              <a:rPr lang="en-US" altLang="en-US" smtClean="0"/>
              <a:t>5/23/2021</a:t>
            </a:fld>
            <a:endParaRPr lang="en-US" altLang="en-US" dirty="0"/>
          </a:p>
        </p:txBody>
      </p:sp>
    </p:spTree>
    <p:extLst>
      <p:ext uri="{BB962C8B-B14F-4D97-AF65-F5344CB8AC3E}">
        <p14:creationId xmlns:p14="http://schemas.microsoft.com/office/powerpoint/2010/main" val="4167599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on Graphs</a:t>
            </a:r>
            <a:endParaRPr lang="en-US" dirty="0"/>
          </a:p>
        </p:txBody>
      </p:sp>
      <p:sp>
        <p:nvSpPr>
          <p:cNvPr id="3" name="Content Placeholder 2"/>
          <p:cNvSpPr>
            <a:spLocks noGrp="1"/>
          </p:cNvSpPr>
          <p:nvPr>
            <p:ph idx="1"/>
          </p:nvPr>
        </p:nvSpPr>
        <p:spPr>
          <a:xfrm>
            <a:off x="457200" y="990600"/>
            <a:ext cx="2895600" cy="5257800"/>
          </a:xfrm>
        </p:spPr>
        <p:txBody>
          <a:bodyPr/>
          <a:lstStyle/>
          <a:p>
            <a:r>
              <a:rPr lang="en-US" sz="2000" dirty="0" smtClean="0"/>
              <a:t>Operations on graphs lead to insights when applied within a particular domain</a:t>
            </a:r>
          </a:p>
          <a:p>
            <a:r>
              <a:rPr lang="en-US" sz="2000" dirty="0" err="1" smtClean="0"/>
              <a:t>K-Connectivity:The</a:t>
            </a:r>
            <a:r>
              <a:rPr lang="en-US" sz="2000" dirty="0" smtClean="0"/>
              <a:t> </a:t>
            </a:r>
            <a:r>
              <a:rPr lang="en-US" sz="2000" dirty="0"/>
              <a:t>minimum number of actors you need to remove to break the network in two. You can talk about K-edge-connected vs K-vertex-connected.</a:t>
            </a:r>
          </a:p>
          <a:p>
            <a:pPr marL="293688" indent="-293688">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000" dirty="0"/>
              <a:t>K-cutsets: the cliques formed by cutting K nodes/edges out</a:t>
            </a:r>
          </a:p>
          <a:p>
            <a:endParaRPr lang="en-US" sz="2000"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1796" y="1066800"/>
            <a:ext cx="5522689" cy="38862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32363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Betweenness Partitioning</a:t>
            </a:r>
            <a:endParaRPr lang="en-US" dirty="0"/>
          </a:p>
        </p:txBody>
      </p:sp>
      <p:pic>
        <p:nvPicPr>
          <p:cNvPr id="4" name="Content Placeholder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33400" y="1143000"/>
            <a:ext cx="3903530" cy="142845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557602"/>
            <a:ext cx="3213582" cy="1943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4470884"/>
            <a:ext cx="2999000" cy="185671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p:cNvSpPr txBox="1"/>
          <p:nvPr/>
        </p:nvSpPr>
        <p:spPr>
          <a:xfrm>
            <a:off x="5181600" y="1257063"/>
            <a:ext cx="3034818" cy="1200329"/>
          </a:xfrm>
          <a:prstGeom prst="rect">
            <a:avLst/>
          </a:prstGeom>
          <a:noFill/>
        </p:spPr>
        <p:txBody>
          <a:bodyPr wrap="square" rtlCol="0">
            <a:spAutoFit/>
          </a:bodyPr>
          <a:lstStyle/>
          <a:p>
            <a:r>
              <a:rPr lang="en-US" dirty="0">
                <a:solidFill>
                  <a:schemeClr val="accent2">
                    <a:lumMod val="75000"/>
                  </a:schemeClr>
                </a:solidFill>
              </a:rPr>
              <a:t>Remove edges that are the most “between” to reveal nested networks</a:t>
            </a:r>
          </a:p>
          <a:p>
            <a:endParaRPr lang="en-US" dirty="0">
              <a:solidFill>
                <a:schemeClr val="accent2">
                  <a:lumMod val="75000"/>
                </a:schemeClr>
              </a:solidFill>
            </a:endParaRPr>
          </a:p>
        </p:txBody>
      </p:sp>
      <p:sp>
        <p:nvSpPr>
          <p:cNvPr id="8" name="TextBox 7"/>
          <p:cNvSpPr txBox="1"/>
          <p:nvPr/>
        </p:nvSpPr>
        <p:spPr>
          <a:xfrm>
            <a:off x="533400" y="4953000"/>
            <a:ext cx="2493055" cy="923330"/>
          </a:xfrm>
          <a:prstGeom prst="rect">
            <a:avLst/>
          </a:prstGeom>
          <a:noFill/>
        </p:spPr>
        <p:txBody>
          <a:bodyPr wrap="none" rtlCol="0">
            <a:spAutoFit/>
          </a:bodyPr>
          <a:lstStyle/>
          <a:p>
            <a:r>
              <a:rPr lang="en-US" dirty="0" smtClean="0"/>
              <a:t>So, node 6 is critical</a:t>
            </a:r>
          </a:p>
          <a:p>
            <a:r>
              <a:rPr lang="en-US" dirty="0" smtClean="0"/>
              <a:t>to holding the network</a:t>
            </a:r>
          </a:p>
          <a:p>
            <a:r>
              <a:rPr lang="en-US" dirty="0" smtClean="0"/>
              <a:t>together.</a:t>
            </a:r>
            <a:endParaRPr lang="en-US" dirty="0"/>
          </a:p>
        </p:txBody>
      </p:sp>
    </p:spTree>
    <p:extLst>
      <p:ext uri="{BB962C8B-B14F-4D97-AF65-F5344CB8AC3E}">
        <p14:creationId xmlns:p14="http://schemas.microsoft.com/office/powerpoint/2010/main" val="21349102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t>Social Network Analysis</a:t>
            </a:r>
          </a:p>
        </p:txBody>
      </p:sp>
      <p:sp>
        <p:nvSpPr>
          <p:cNvPr id="34819" name="Rectangle 3"/>
          <p:cNvSpPr>
            <a:spLocks noGrp="1" noChangeArrowheads="1"/>
          </p:cNvSpPr>
          <p:nvPr>
            <p:ph type="body" idx="1"/>
          </p:nvPr>
        </p:nvSpPr>
        <p:spPr/>
        <p:txBody>
          <a:bodyPr/>
          <a:lstStyle/>
          <a:p>
            <a:r>
              <a:rPr lang="en-US" altLang="en-US" sz="2000" smtClean="0"/>
              <a:t>A method based on formal graph theory</a:t>
            </a:r>
          </a:p>
          <a:p>
            <a:pPr lvl="1"/>
            <a:r>
              <a:rPr lang="en-US" altLang="en-US" sz="1800" smtClean="0"/>
              <a:t>that provides a set of techniques for analyzing the structure of networks</a:t>
            </a:r>
          </a:p>
          <a:p>
            <a:pPr lvl="1"/>
            <a:r>
              <a:rPr lang="en-US" altLang="en-US" sz="1800" smtClean="0"/>
              <a:t>where the linkages between the nodes are well-defined social relations (e.g., cooperation, enmity, trade), including multiple 1-to-1 relations (multiplex).</a:t>
            </a:r>
          </a:p>
          <a:p>
            <a:r>
              <a:rPr lang="en-US" altLang="en-US" sz="2000" smtClean="0"/>
              <a:t>Used extensively in sociology, anthropology, epidemiology and psychology in the study of human social networks.</a:t>
            </a:r>
          </a:p>
          <a:p>
            <a:r>
              <a:rPr lang="en-US" altLang="en-US" sz="2000" smtClean="0"/>
              <a:t>Key Ideas:</a:t>
            </a:r>
          </a:p>
          <a:p>
            <a:pPr lvl="1"/>
            <a:r>
              <a:rPr lang="en-US" altLang="en-US" sz="1800" smtClean="0"/>
              <a:t>Network nodes are people (groups), links are relationships (contacts)</a:t>
            </a:r>
          </a:p>
          <a:p>
            <a:pPr lvl="1"/>
            <a:r>
              <a:rPr lang="en-US" altLang="en-US" sz="1800" smtClean="0"/>
              <a:t>Who is connected closely to whom (path length, clustering)?</a:t>
            </a:r>
          </a:p>
          <a:p>
            <a:pPr lvl="1"/>
            <a:r>
              <a:rPr lang="en-US" altLang="en-US" sz="1800" smtClean="0"/>
              <a:t>Who is key in the network (centrality)?</a:t>
            </a:r>
          </a:p>
          <a:p>
            <a:pPr lvl="1"/>
            <a:r>
              <a:rPr lang="en-US" altLang="en-US" sz="1800" smtClean="0"/>
              <a:t>Can we infer a large network structure from a very small amount of data (hidden networks, cells)?</a:t>
            </a:r>
          </a:p>
          <a:p>
            <a:endParaRPr lang="en-US" altLang="en-US" smtClean="0"/>
          </a:p>
        </p:txBody>
      </p:sp>
      <p:sp>
        <p:nvSpPr>
          <p:cNvPr id="34820"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15EE15D3-3A53-4E17-A986-193218496405}" type="datetime1">
              <a:rPr lang="en-US" altLang="en-US" sz="1200" smtClean="0"/>
              <a:pPr>
                <a:spcBef>
                  <a:spcPct val="0"/>
                </a:spcBef>
                <a:buFontTx/>
                <a:buNone/>
              </a:pPr>
              <a:t>5/23/2021</a:t>
            </a:fld>
            <a:endParaRPr lang="en-US" altLang="en-US" sz="1200" smtClean="0"/>
          </a:p>
        </p:txBody>
      </p:sp>
      <p:sp>
        <p:nvSpPr>
          <p:cNvPr id="34821" name="Slide Number Placeholder 2"/>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smtClean="0"/>
              <a:t>2-</a:t>
            </a:r>
            <a:fld id="{2CAA7A1C-AC85-4B4E-8E08-3175CD027BCD}" type="slidenum">
              <a:rPr lang="en-US" altLang="en-US" sz="1200" smtClean="0"/>
              <a:pPr>
                <a:spcBef>
                  <a:spcPct val="0"/>
                </a:spcBef>
                <a:buFontTx/>
                <a:buNone/>
              </a:pPr>
              <a:t>38</a:t>
            </a:fld>
            <a:endParaRPr lang="en-US" altLang="en-US" sz="1200" smtClean="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Wasserman &amp; Faust</a:t>
            </a:r>
            <a:endParaRPr lang="en-US" dirty="0"/>
          </a:p>
        </p:txBody>
      </p:sp>
      <p:pic>
        <p:nvPicPr>
          <p:cNvPr id="4" name="Content Placeholder 3"/>
          <p:cNvPicPr>
            <a:picLocks noGrp="1" noChangeAspect="1"/>
          </p:cNvPicPr>
          <p:nvPr>
            <p:ph idx="1"/>
          </p:nvPr>
        </p:nvPicPr>
        <p:blipFill>
          <a:blip r:embed="rId3"/>
          <a:stretch>
            <a:fillRect/>
          </a:stretch>
        </p:blipFill>
        <p:spPr>
          <a:xfrm>
            <a:off x="2819400" y="1005468"/>
            <a:ext cx="3226125" cy="4909713"/>
          </a:xfrm>
          <a:prstGeom prst="rect">
            <a:avLst/>
          </a:prstGeom>
        </p:spPr>
      </p:pic>
    </p:spTree>
    <p:extLst>
      <p:ext uri="{BB962C8B-B14F-4D97-AF65-F5344CB8AC3E}">
        <p14:creationId xmlns:p14="http://schemas.microsoft.com/office/powerpoint/2010/main" val="2448998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dirty="0" smtClean="0"/>
              <a:t>Graph/Network Theory - II</a:t>
            </a:r>
          </a:p>
        </p:txBody>
      </p:sp>
      <p:sp>
        <p:nvSpPr>
          <p:cNvPr id="9219" name="Rectangle 3"/>
          <p:cNvSpPr>
            <a:spLocks noGrp="1" noChangeArrowheads="1"/>
          </p:cNvSpPr>
          <p:nvPr>
            <p:ph type="body" idx="1"/>
          </p:nvPr>
        </p:nvSpPr>
        <p:spPr>
          <a:xfrm>
            <a:off x="474663" y="1022350"/>
            <a:ext cx="5181600" cy="5149850"/>
          </a:xfrm>
        </p:spPr>
        <p:txBody>
          <a:bodyPr/>
          <a:lstStyle/>
          <a:p>
            <a:pPr>
              <a:lnSpc>
                <a:spcPct val="90000"/>
              </a:lnSpc>
            </a:pPr>
            <a:r>
              <a:rPr lang="en-US" altLang="en-US" sz="1800" dirty="0" smtClean="0"/>
              <a:t>A node with degree 0 is called an </a:t>
            </a:r>
            <a:r>
              <a:rPr lang="en-US" altLang="en-US" sz="1800" i="1" dirty="0" smtClean="0"/>
              <a:t>isolate</a:t>
            </a:r>
            <a:r>
              <a:rPr lang="en-US" altLang="en-US" sz="1800" dirty="0" smtClean="0"/>
              <a:t>.</a:t>
            </a:r>
          </a:p>
          <a:p>
            <a:pPr>
              <a:lnSpc>
                <a:spcPct val="90000"/>
              </a:lnSpc>
            </a:pPr>
            <a:r>
              <a:rPr lang="en-US" altLang="en-US" sz="1800" dirty="0" smtClean="0"/>
              <a:t>Nodes are connected by </a:t>
            </a:r>
            <a:r>
              <a:rPr lang="en-US" altLang="en-US" sz="1800" i="1" dirty="0" smtClean="0"/>
              <a:t>edges</a:t>
            </a:r>
            <a:r>
              <a:rPr lang="en-US" altLang="en-US" sz="1800" dirty="0" smtClean="0"/>
              <a:t>:</a:t>
            </a:r>
          </a:p>
          <a:p>
            <a:pPr lvl="1">
              <a:lnSpc>
                <a:spcPct val="90000"/>
              </a:lnSpc>
            </a:pPr>
            <a:r>
              <a:rPr lang="en-US" altLang="en-US" sz="1600" dirty="0" smtClean="0"/>
              <a:t>Symmetric, undirected (e.g. marriage, alliance, warfare)</a:t>
            </a:r>
          </a:p>
          <a:p>
            <a:pPr lvl="1">
              <a:lnSpc>
                <a:spcPct val="90000"/>
              </a:lnSpc>
            </a:pPr>
            <a:r>
              <a:rPr lang="en-US" altLang="en-US" sz="1600" dirty="0" smtClean="0"/>
              <a:t>Asymmetric, directed (e.g. employment, insurgency)</a:t>
            </a:r>
          </a:p>
          <a:p>
            <a:pPr lvl="1">
              <a:lnSpc>
                <a:spcPct val="90000"/>
              </a:lnSpc>
            </a:pPr>
            <a:r>
              <a:rPr lang="en-US" altLang="en-US" sz="1600" dirty="0" smtClean="0"/>
              <a:t>Strength, value (e.g. frequency of interaction, weight)</a:t>
            </a:r>
          </a:p>
          <a:p>
            <a:pPr lvl="1">
              <a:lnSpc>
                <a:spcPct val="90000"/>
              </a:lnSpc>
            </a:pPr>
            <a:r>
              <a:rPr lang="en-US" altLang="en-US" sz="1600" dirty="0" smtClean="0"/>
              <a:t>Valence (positive or negative influence on a node)</a:t>
            </a:r>
            <a:endParaRPr lang="en-US" altLang="en-US" sz="1800" dirty="0" smtClean="0"/>
          </a:p>
          <a:p>
            <a:pPr>
              <a:lnSpc>
                <a:spcPct val="90000"/>
              </a:lnSpc>
            </a:pPr>
            <a:r>
              <a:rPr lang="en-US" altLang="en-US" sz="1800" dirty="0" smtClean="0"/>
              <a:t>If a line connects two nodes, they are said to be "</a:t>
            </a:r>
            <a:r>
              <a:rPr lang="en-US" altLang="en-US" sz="1800" i="1" dirty="0" smtClean="0"/>
              <a:t>adjacent</a:t>
            </a:r>
            <a:r>
              <a:rPr lang="en-US" altLang="en-US" sz="1800" dirty="0" smtClean="0"/>
              <a:t>".</a:t>
            </a:r>
          </a:p>
          <a:p>
            <a:pPr>
              <a:lnSpc>
                <a:spcPct val="90000"/>
              </a:lnSpc>
            </a:pPr>
            <a:r>
              <a:rPr lang="en-US" altLang="en-US" sz="1800" dirty="0" smtClean="0"/>
              <a:t>Applying weights to edges  increases the complexity of analyzing graphs, but opens up new possibilities of optimization in route planning.</a:t>
            </a:r>
          </a:p>
          <a:p>
            <a:pPr>
              <a:lnSpc>
                <a:spcPct val="90000"/>
              </a:lnSpc>
            </a:pPr>
            <a:r>
              <a:rPr lang="en-US" altLang="en-US" sz="1800" dirty="0" smtClean="0"/>
              <a:t>Shortest path algorithms play a role in Social </a:t>
            </a:r>
            <a:r>
              <a:rPr lang="en-US" altLang="en-US" sz="1800" dirty="0"/>
              <a:t>N</a:t>
            </a:r>
            <a:r>
              <a:rPr lang="en-US" altLang="en-US" sz="1800" dirty="0" smtClean="0"/>
              <a:t>etwork Analysis</a:t>
            </a:r>
          </a:p>
        </p:txBody>
      </p:sp>
      <p:pic>
        <p:nvPicPr>
          <p:cNvPr id="9220" name="Picture 4" descr="directed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169988"/>
            <a:ext cx="2514600" cy="183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5" descr="weightedgrap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3227388"/>
            <a:ext cx="2819400" cy="185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pPr>
              <a:defRPr/>
            </a:pPr>
            <a:fld id="{9DDD20E9-C7AD-4834-9853-AA5DC3D56383}" type="datetime1">
              <a:rPr lang="en-US" altLang="en-US" smtClean="0"/>
              <a:t>5/23/2021</a:t>
            </a:fld>
            <a:endParaRPr lang="en-US" altLang="en-US" dirty="0"/>
          </a:p>
        </p:txBody>
      </p:sp>
      <p:sp>
        <p:nvSpPr>
          <p:cNvPr id="3" name="Footer Placeholder 2"/>
          <p:cNvSpPr>
            <a:spLocks noGrp="1"/>
          </p:cNvSpPr>
          <p:nvPr>
            <p:ph type="ftr" sz="quarter" idx="11"/>
          </p:nvPr>
        </p:nvSpPr>
        <p:spPr/>
        <p:txBody>
          <a:bodyPr/>
          <a:lstStyle/>
          <a:p>
            <a:pPr>
              <a:defRPr/>
            </a:pPr>
            <a:r>
              <a:rPr lang="en-US" altLang="en-US" dirty="0" smtClean="0"/>
              <a:t>CS3907/CS6444 - Big Data and Analytics</a:t>
            </a:r>
            <a:endParaRPr lang="en-US" altLang="en-US" dirty="0"/>
          </a:p>
        </p:txBody>
      </p:sp>
      <p:sp>
        <p:nvSpPr>
          <p:cNvPr id="4" name="Slide Number Placeholder 3"/>
          <p:cNvSpPr>
            <a:spLocks noGrp="1"/>
          </p:cNvSpPr>
          <p:nvPr>
            <p:ph type="sldNum" sz="quarter" idx="12"/>
          </p:nvPr>
        </p:nvSpPr>
        <p:spPr/>
        <p:txBody>
          <a:bodyPr/>
          <a:lstStyle/>
          <a:p>
            <a:pPr>
              <a:defRPr/>
            </a:pPr>
            <a:r>
              <a:rPr lang="en-US" altLang="en-US" dirty="0" smtClean="0"/>
              <a:t>2-</a:t>
            </a:r>
            <a:fld id="{085E5DEA-49B4-4791-8597-1FCC752C42C8}" type="slidenum">
              <a:rPr lang="en-US" altLang="en-US" smtClean="0"/>
              <a:pPr>
                <a:defRPr/>
              </a:pPr>
              <a:t>4</a:t>
            </a:fld>
            <a:endParaRPr lang="en-US" altLang="en-US" dirty="0"/>
          </a:p>
        </p:txBody>
      </p:sp>
    </p:spTree>
    <p:extLst>
      <p:ext uri="{BB962C8B-B14F-4D97-AF65-F5344CB8AC3E}">
        <p14:creationId xmlns:p14="http://schemas.microsoft.com/office/powerpoint/2010/main" val="38106976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smtClean="0"/>
              <a:t>Some Network Properties</a:t>
            </a:r>
          </a:p>
        </p:txBody>
      </p:sp>
      <p:sp>
        <p:nvSpPr>
          <p:cNvPr id="38915" name="Rectangle 3"/>
          <p:cNvSpPr>
            <a:spLocks noGrp="1" noChangeArrowheads="1"/>
          </p:cNvSpPr>
          <p:nvPr>
            <p:ph type="body" idx="1"/>
          </p:nvPr>
        </p:nvSpPr>
        <p:spPr/>
        <p:txBody>
          <a:bodyPr/>
          <a:lstStyle/>
          <a:p>
            <a:pPr>
              <a:lnSpc>
                <a:spcPct val="90000"/>
              </a:lnSpc>
            </a:pPr>
            <a:endParaRPr lang="en-US" altLang="en-US" sz="2000" i="1" dirty="0" smtClean="0"/>
          </a:p>
          <a:p>
            <a:pPr>
              <a:lnSpc>
                <a:spcPct val="90000"/>
              </a:lnSpc>
            </a:pPr>
            <a:r>
              <a:rPr lang="en-US" altLang="en-US" sz="2000" i="1" dirty="0" smtClean="0"/>
              <a:t>Connectivity</a:t>
            </a:r>
            <a:r>
              <a:rPr lang="en-US" altLang="en-US" sz="2000" dirty="0" smtClean="0"/>
              <a:t> -- how easy is it to get from one node to another?  </a:t>
            </a:r>
          </a:p>
          <a:p>
            <a:pPr lvl="1">
              <a:lnSpc>
                <a:spcPct val="90000"/>
              </a:lnSpc>
            </a:pPr>
            <a:r>
              <a:rPr lang="en-US" altLang="en-US" sz="1800" dirty="0" smtClean="0"/>
              <a:t>A graph is </a:t>
            </a:r>
            <a:r>
              <a:rPr lang="en-US" altLang="en-US" sz="1800" i="1" dirty="0" smtClean="0"/>
              <a:t>connected</a:t>
            </a:r>
            <a:r>
              <a:rPr lang="en-US" altLang="en-US" sz="1800" dirty="0" smtClean="0"/>
              <a:t> if every node is </a:t>
            </a:r>
            <a:r>
              <a:rPr lang="en-US" altLang="en-US" sz="1800" i="1" dirty="0" smtClean="0"/>
              <a:t>reachable</a:t>
            </a:r>
            <a:r>
              <a:rPr lang="en-US" altLang="en-US" sz="1800" dirty="0" smtClean="0"/>
              <a:t> from every other node</a:t>
            </a:r>
          </a:p>
          <a:p>
            <a:pPr lvl="1">
              <a:lnSpc>
                <a:spcPct val="90000"/>
              </a:lnSpc>
            </a:pPr>
            <a:r>
              <a:rPr lang="en-US" altLang="en-US" sz="1800" i="1" dirty="0" smtClean="0"/>
              <a:t>Geodesic: </a:t>
            </a:r>
            <a:r>
              <a:rPr lang="en-US" altLang="en-US" sz="1800" dirty="0" smtClean="0"/>
              <a:t>If one node is reachable from the other, what is the shortest path between them?</a:t>
            </a:r>
          </a:p>
          <a:p>
            <a:pPr lvl="1">
              <a:lnSpc>
                <a:spcPct val="90000"/>
              </a:lnSpc>
            </a:pPr>
            <a:r>
              <a:rPr lang="en-US" altLang="en-US" sz="1800" dirty="0" smtClean="0"/>
              <a:t>Kevin Bacon Game of 6 Degrees of Relationship, based on Stanley Milgram’s small-world discovery of six degrees of separation</a:t>
            </a:r>
          </a:p>
          <a:p>
            <a:pPr>
              <a:lnSpc>
                <a:spcPct val="90000"/>
              </a:lnSpc>
            </a:pPr>
            <a:r>
              <a:rPr lang="en-US" altLang="en-US" sz="2000" i="1" dirty="0" smtClean="0"/>
              <a:t>Mean geodesic</a:t>
            </a:r>
            <a:r>
              <a:rPr lang="en-US" altLang="en-US" sz="2000" dirty="0" smtClean="0"/>
              <a:t>: the average path length over all pairs of connected nodes.</a:t>
            </a:r>
          </a:p>
          <a:p>
            <a:pPr>
              <a:lnSpc>
                <a:spcPct val="90000"/>
              </a:lnSpc>
            </a:pPr>
            <a:r>
              <a:rPr lang="en-US" altLang="en-US" sz="2000" i="1" dirty="0" smtClean="0"/>
              <a:t>Redundancy</a:t>
            </a:r>
            <a:r>
              <a:rPr lang="en-US" altLang="en-US" sz="2000" dirty="0" smtClean="0"/>
              <a:t>: How many different paths connect each pair?</a:t>
            </a:r>
          </a:p>
          <a:p>
            <a:pPr>
              <a:lnSpc>
                <a:spcPct val="90000"/>
              </a:lnSpc>
            </a:pPr>
            <a:r>
              <a:rPr lang="en-US" altLang="en-US" sz="2000" i="1" dirty="0" smtClean="0"/>
              <a:t>Density</a:t>
            </a:r>
            <a:r>
              <a:rPr lang="en-US" altLang="en-US" sz="2000" dirty="0" smtClean="0"/>
              <a:t>: the number of paths divided by number of possible paths</a:t>
            </a:r>
          </a:p>
          <a:p>
            <a:pPr>
              <a:lnSpc>
                <a:spcPct val="90000"/>
              </a:lnSpc>
            </a:pPr>
            <a:r>
              <a:rPr lang="en-US" altLang="en-US" sz="2000" i="1" dirty="0" smtClean="0"/>
              <a:t>Clustering</a:t>
            </a:r>
            <a:r>
              <a:rPr lang="en-US" altLang="en-US" sz="2000" dirty="0" smtClean="0"/>
              <a:t>: Given a group of nodes, the number of links between the nodes in the group is greater than the sum of the number of links to nodes outside the group</a:t>
            </a:r>
          </a:p>
          <a:p>
            <a:pPr lvl="1">
              <a:lnSpc>
                <a:spcPct val="90000"/>
              </a:lnSpc>
            </a:pPr>
            <a:endParaRPr lang="en-US" altLang="en-US" dirty="0" smtClean="0"/>
          </a:p>
        </p:txBody>
      </p:sp>
      <p:sp>
        <p:nvSpPr>
          <p:cNvPr id="38916"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57816ED8-BC0C-4CC1-8DE8-C78376AEDCB9}" type="datetime1">
              <a:rPr lang="en-US" altLang="en-US" sz="1200" smtClean="0"/>
              <a:pPr>
                <a:spcBef>
                  <a:spcPct val="0"/>
                </a:spcBef>
                <a:buFontTx/>
                <a:buNone/>
              </a:pPr>
              <a:t>5/23/2021</a:t>
            </a:fld>
            <a:endParaRPr lang="en-US" altLang="en-US" sz="1200" smtClean="0"/>
          </a:p>
        </p:txBody>
      </p:sp>
      <p:sp>
        <p:nvSpPr>
          <p:cNvPr id="38917" name="Slide Number Placeholder 2"/>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smtClean="0"/>
              <a:t>2-</a:t>
            </a:r>
            <a:fld id="{1123BD4C-2856-494F-AA88-B0C61FC571F4}" type="slidenum">
              <a:rPr lang="en-US" altLang="en-US" sz="1200" smtClean="0"/>
              <a:pPr>
                <a:spcBef>
                  <a:spcPct val="0"/>
                </a:spcBef>
                <a:buFontTx/>
                <a:buNone/>
              </a:pPr>
              <a:t>40</a:t>
            </a:fld>
            <a:endParaRPr lang="en-US" altLang="en-US" sz="1200" smtClean="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smtClean="0"/>
              <a:t>Why Study Social Networks?</a:t>
            </a:r>
          </a:p>
        </p:txBody>
      </p:sp>
      <p:sp>
        <p:nvSpPr>
          <p:cNvPr id="40963" name="Rectangle 3"/>
          <p:cNvSpPr>
            <a:spLocks noGrp="1" noChangeArrowheads="1"/>
          </p:cNvSpPr>
          <p:nvPr>
            <p:ph type="body" idx="1"/>
          </p:nvPr>
        </p:nvSpPr>
        <p:spPr>
          <a:xfrm>
            <a:off x="447675" y="1000125"/>
            <a:ext cx="8077200" cy="5211763"/>
          </a:xfrm>
        </p:spPr>
        <p:txBody>
          <a:bodyPr/>
          <a:lstStyle/>
          <a:p>
            <a:pPr>
              <a:lnSpc>
                <a:spcPct val="90000"/>
              </a:lnSpc>
            </a:pPr>
            <a:r>
              <a:rPr lang="en-US" altLang="en-US" sz="2000" smtClean="0"/>
              <a:t>Promotes understanding of complex interactions among similar or diverse entities treated as a group</a:t>
            </a:r>
          </a:p>
          <a:p>
            <a:pPr>
              <a:lnSpc>
                <a:spcPct val="90000"/>
              </a:lnSpc>
            </a:pPr>
            <a:r>
              <a:rPr lang="en-US" altLang="en-US" sz="2000" smtClean="0"/>
              <a:t>Metrics fall out of graph theory</a:t>
            </a:r>
          </a:p>
          <a:p>
            <a:pPr>
              <a:lnSpc>
                <a:spcPct val="90000"/>
              </a:lnSpc>
            </a:pPr>
            <a:r>
              <a:rPr lang="en-US" altLang="en-US" sz="2000" smtClean="0">
                <a:solidFill>
                  <a:schemeClr val="accent2"/>
                </a:solidFill>
                <a:latin typeface="Comic Sans MS" panose="030F0702030302020204" pitchFamily="66" charset="0"/>
              </a:rPr>
              <a:t>Importance of </a:t>
            </a:r>
            <a:r>
              <a:rPr lang="en-US" altLang="en-US" sz="2000" i="1" smtClean="0">
                <a:solidFill>
                  <a:srgbClr val="009900"/>
                </a:solidFill>
                <a:latin typeface="Comic Sans MS" panose="030F0702030302020204" pitchFamily="66" charset="0"/>
              </a:rPr>
              <a:t>network effects</a:t>
            </a:r>
            <a:r>
              <a:rPr lang="en-US" altLang="en-US" sz="2000" smtClean="0">
                <a:solidFill>
                  <a:schemeClr val="accent2"/>
                </a:solidFill>
                <a:latin typeface="Comic Sans MS" panose="030F0702030302020204" pitchFamily="66" charset="0"/>
              </a:rPr>
              <a:t> in such systems</a:t>
            </a:r>
          </a:p>
          <a:p>
            <a:pPr lvl="1">
              <a:lnSpc>
                <a:spcPct val="90000"/>
              </a:lnSpc>
            </a:pPr>
            <a:r>
              <a:rPr lang="en-US" altLang="en-US" smtClean="0">
                <a:solidFill>
                  <a:schemeClr val="accent2"/>
                </a:solidFill>
                <a:latin typeface="Comic Sans MS" panose="030F0702030302020204" pitchFamily="66" charset="0"/>
              </a:rPr>
              <a:t>How things are </a:t>
            </a:r>
            <a:r>
              <a:rPr lang="en-US" altLang="en-US" i="1" smtClean="0">
                <a:solidFill>
                  <a:srgbClr val="009900"/>
                </a:solidFill>
                <a:latin typeface="Comic Sans MS" panose="030F0702030302020204" pitchFamily="66" charset="0"/>
              </a:rPr>
              <a:t>connected</a:t>
            </a:r>
            <a:r>
              <a:rPr lang="en-US" altLang="en-US" smtClean="0">
                <a:solidFill>
                  <a:schemeClr val="accent2"/>
                </a:solidFill>
                <a:latin typeface="Comic Sans MS" panose="030F0702030302020204" pitchFamily="66" charset="0"/>
              </a:rPr>
              <a:t> matters greatly</a:t>
            </a:r>
          </a:p>
          <a:p>
            <a:pPr lvl="1">
              <a:lnSpc>
                <a:spcPct val="90000"/>
              </a:lnSpc>
            </a:pPr>
            <a:r>
              <a:rPr lang="en-US" altLang="en-US" smtClean="0">
                <a:solidFill>
                  <a:schemeClr val="accent2"/>
                </a:solidFill>
                <a:latin typeface="Comic Sans MS" panose="030F0702030302020204" pitchFamily="66" charset="0"/>
              </a:rPr>
              <a:t>Details of </a:t>
            </a:r>
            <a:r>
              <a:rPr lang="en-US" altLang="en-US" i="1" smtClean="0">
                <a:solidFill>
                  <a:srgbClr val="009900"/>
                </a:solidFill>
                <a:latin typeface="Comic Sans MS" panose="030F0702030302020204" pitchFamily="66" charset="0"/>
              </a:rPr>
              <a:t>interaction</a:t>
            </a:r>
            <a:r>
              <a:rPr lang="en-US" altLang="en-US" smtClean="0">
                <a:solidFill>
                  <a:schemeClr val="accent2"/>
                </a:solidFill>
                <a:latin typeface="Comic Sans MS" panose="030F0702030302020204" pitchFamily="66" charset="0"/>
              </a:rPr>
              <a:t> matter greatly</a:t>
            </a:r>
          </a:p>
          <a:p>
            <a:pPr lvl="1">
              <a:lnSpc>
                <a:spcPct val="90000"/>
              </a:lnSpc>
            </a:pPr>
            <a:r>
              <a:rPr lang="en-US" altLang="en-US" smtClean="0">
                <a:solidFill>
                  <a:schemeClr val="accent2"/>
                </a:solidFill>
                <a:latin typeface="Comic Sans MS" panose="030F0702030302020204" pitchFamily="66" charset="0"/>
              </a:rPr>
              <a:t>The metaphor of </a:t>
            </a:r>
            <a:r>
              <a:rPr lang="en-US" altLang="en-US" i="1" smtClean="0">
                <a:solidFill>
                  <a:srgbClr val="009900"/>
                </a:solidFill>
                <a:latin typeface="Comic Sans MS" panose="030F0702030302020204" pitchFamily="66" charset="0"/>
              </a:rPr>
              <a:t>viral spread  for information</a:t>
            </a:r>
          </a:p>
          <a:p>
            <a:pPr lvl="1">
              <a:lnSpc>
                <a:spcPct val="90000"/>
              </a:lnSpc>
            </a:pPr>
            <a:r>
              <a:rPr lang="en-US" altLang="en-US" smtClean="0">
                <a:solidFill>
                  <a:schemeClr val="accent2"/>
                </a:solidFill>
                <a:latin typeface="Comic Sans MS" panose="030F0702030302020204" pitchFamily="66" charset="0"/>
              </a:rPr>
              <a:t>Dynamics of </a:t>
            </a:r>
            <a:r>
              <a:rPr lang="en-US" altLang="en-US" i="1" smtClean="0">
                <a:solidFill>
                  <a:srgbClr val="009900"/>
                </a:solidFill>
                <a:latin typeface="Comic Sans MS" panose="030F0702030302020204" pitchFamily="66" charset="0"/>
              </a:rPr>
              <a:t>economic and strategic</a:t>
            </a:r>
            <a:r>
              <a:rPr lang="en-US" altLang="en-US" smtClean="0">
                <a:solidFill>
                  <a:schemeClr val="accent2"/>
                </a:solidFill>
                <a:latin typeface="Comic Sans MS" panose="030F0702030302020204" pitchFamily="66" charset="0"/>
              </a:rPr>
              <a:t> interaction</a:t>
            </a:r>
          </a:p>
          <a:p>
            <a:r>
              <a:rPr lang="en-US" altLang="en-US" sz="2000" smtClean="0"/>
              <a:t>Most people exist in and make decisions based on the influence of many social networks, some of which coincide (i.e., members share more than one social context).</a:t>
            </a:r>
          </a:p>
          <a:p>
            <a:r>
              <a:rPr lang="en-US" altLang="en-US" sz="2000" smtClean="0"/>
              <a:t>Decisions made in one context (e.g., work) are potentially not only influenced by those in the social network for the formal workplace, but the greater social network(s) spanning multiple contexts in the informal structure.</a:t>
            </a:r>
          </a:p>
          <a:p>
            <a:pPr>
              <a:lnSpc>
                <a:spcPct val="90000"/>
              </a:lnSpc>
            </a:pPr>
            <a:endParaRPr lang="en-US" altLang="en-US" sz="2000" smtClean="0">
              <a:solidFill>
                <a:schemeClr val="accent2"/>
              </a:solidFill>
              <a:latin typeface="Comic Sans MS" panose="030F0702030302020204" pitchFamily="66" charset="0"/>
            </a:endParaRPr>
          </a:p>
          <a:p>
            <a:pPr>
              <a:lnSpc>
                <a:spcPct val="90000"/>
              </a:lnSpc>
            </a:pPr>
            <a:endParaRPr lang="en-US" altLang="en-US" sz="1800" smtClean="0"/>
          </a:p>
        </p:txBody>
      </p:sp>
      <p:sp>
        <p:nvSpPr>
          <p:cNvPr id="40964"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1E684338-0BF9-4BC1-B47E-39707CD652C6}" type="datetime1">
              <a:rPr lang="en-US" altLang="en-US" sz="1200" smtClean="0"/>
              <a:pPr>
                <a:spcBef>
                  <a:spcPct val="0"/>
                </a:spcBef>
                <a:buFontTx/>
                <a:buNone/>
              </a:pPr>
              <a:t>5/23/2021</a:t>
            </a:fld>
            <a:endParaRPr lang="en-US" altLang="en-US" sz="1200" smtClean="0"/>
          </a:p>
        </p:txBody>
      </p:sp>
      <p:sp>
        <p:nvSpPr>
          <p:cNvPr id="40965" name="Slide Number Placeholder 2"/>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smtClean="0"/>
              <a:t>2-</a:t>
            </a:r>
            <a:fld id="{FC567455-F49F-4C86-BC4C-857BE110295E}" type="slidenum">
              <a:rPr lang="en-US" altLang="en-US" sz="1200" smtClean="0"/>
              <a:pPr>
                <a:spcBef>
                  <a:spcPct val="0"/>
                </a:spcBef>
                <a:buFontTx/>
                <a:buNone/>
              </a:pPr>
              <a:t>41</a:t>
            </a:fld>
            <a:endParaRPr lang="en-US" altLang="en-US" sz="1200" smtClean="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sz="2000" smtClean="0"/>
              <a:t>Social Network Analysis: Trade Analysis</a:t>
            </a:r>
          </a:p>
        </p:txBody>
      </p:sp>
      <p:sp>
        <p:nvSpPr>
          <p:cNvPr id="43011" name="Rectangle 3"/>
          <p:cNvSpPr>
            <a:spLocks noGrp="1" noChangeArrowheads="1"/>
          </p:cNvSpPr>
          <p:nvPr>
            <p:ph type="body" idx="1"/>
          </p:nvPr>
        </p:nvSpPr>
        <p:spPr>
          <a:xfrm>
            <a:off x="457200" y="1066800"/>
            <a:ext cx="3657600" cy="4800600"/>
          </a:xfrm>
        </p:spPr>
        <p:txBody>
          <a:bodyPr/>
          <a:lstStyle/>
          <a:p>
            <a:r>
              <a:rPr lang="en-US" altLang="en-US" sz="2000" smtClean="0"/>
              <a:t>Examine the Foreign trade of countries based on the types of products they import/export</a:t>
            </a:r>
          </a:p>
          <a:p>
            <a:r>
              <a:rPr lang="en-US" altLang="en-US" sz="2000" smtClean="0"/>
              <a:t>Size of spheres is measure of trading volume</a:t>
            </a:r>
          </a:p>
          <a:p>
            <a:r>
              <a:rPr lang="en-US" altLang="en-US" sz="2000" smtClean="0"/>
              <a:t>Problem: Need better tools to visualize the linkages and navigate through this complex network</a:t>
            </a:r>
          </a:p>
          <a:p>
            <a:r>
              <a:rPr lang="en-US" altLang="en-US" sz="2000" smtClean="0"/>
              <a:t>Examine over time the fluctuations in the size of the spheres and the flows across the links</a:t>
            </a:r>
          </a:p>
        </p:txBody>
      </p:sp>
      <p:pic>
        <p:nvPicPr>
          <p:cNvPr id="43012" name="Picture 4" descr="TradeImag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295400"/>
            <a:ext cx="4886325" cy="377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 Box 5"/>
          <p:cNvSpPr txBox="1">
            <a:spLocks noChangeArrowheads="1"/>
          </p:cNvSpPr>
          <p:nvPr/>
        </p:nvSpPr>
        <p:spPr bwMode="auto">
          <a:xfrm>
            <a:off x="4267200" y="5130800"/>
            <a:ext cx="38782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000"/>
              <a:t>© Lothar Krempel. OECD Trade, 1992. New York Hall of Science.</a:t>
            </a:r>
          </a:p>
        </p:txBody>
      </p:sp>
      <p:sp>
        <p:nvSpPr>
          <p:cNvPr id="43014"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CC0EC71E-8348-48FF-92AF-3153F7F06F3E}" type="datetime1">
              <a:rPr lang="en-US" altLang="en-US" sz="1200" smtClean="0"/>
              <a:pPr>
                <a:spcBef>
                  <a:spcPct val="0"/>
                </a:spcBef>
                <a:buFontTx/>
                <a:buNone/>
              </a:pPr>
              <a:t>5/23/2021</a:t>
            </a:fld>
            <a:endParaRPr lang="en-US" altLang="en-US" sz="1200" smtClean="0"/>
          </a:p>
        </p:txBody>
      </p:sp>
      <p:sp>
        <p:nvSpPr>
          <p:cNvPr id="43015" name="Slide Number Placeholder 2"/>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smtClean="0"/>
              <a:t>2-</a:t>
            </a:r>
            <a:fld id="{7154A132-4AD9-4F27-A106-2FB4AA92F2C4}" type="slidenum">
              <a:rPr lang="en-US" altLang="en-US" sz="1200" smtClean="0"/>
              <a:pPr>
                <a:spcBef>
                  <a:spcPct val="0"/>
                </a:spcBef>
                <a:buFontTx/>
                <a:buNone/>
              </a:pPr>
              <a:t>42</a:t>
            </a:fld>
            <a:endParaRPr lang="en-US" altLang="en-US" sz="1200" smtClean="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sz="2000" smtClean="0"/>
              <a:t>Social Network Analysis: Erdos Numbers</a:t>
            </a:r>
          </a:p>
        </p:txBody>
      </p:sp>
      <p:sp>
        <p:nvSpPr>
          <p:cNvPr id="45059" name="Rectangle 3"/>
          <p:cNvSpPr>
            <a:spLocks noGrp="1" noChangeArrowheads="1"/>
          </p:cNvSpPr>
          <p:nvPr>
            <p:ph type="body" idx="1"/>
          </p:nvPr>
        </p:nvSpPr>
        <p:spPr>
          <a:xfrm>
            <a:off x="457200" y="990600"/>
            <a:ext cx="6781800" cy="5257800"/>
          </a:xfrm>
        </p:spPr>
        <p:txBody>
          <a:bodyPr/>
          <a:lstStyle/>
          <a:p>
            <a:r>
              <a:rPr lang="en-US" altLang="en-US" smtClean="0"/>
              <a:t>Explore scientific collaboration</a:t>
            </a:r>
          </a:p>
          <a:p>
            <a:r>
              <a:rPr lang="en-US" altLang="en-US" smtClean="0"/>
              <a:t>Erdos Numbers: http://www.oakland.edu/enp/</a:t>
            </a:r>
          </a:p>
          <a:p>
            <a:pPr lvl="1"/>
            <a:r>
              <a:rPr lang="en-US" altLang="en-US" sz="1400" smtClean="0"/>
              <a:t>Distance of an author to a collaboration with Paul Erdos (d. 1996)</a:t>
            </a:r>
          </a:p>
          <a:p>
            <a:pPr lvl="1"/>
            <a:r>
              <a:rPr lang="en-US" altLang="en-US" sz="1400" smtClean="0"/>
              <a:t>Vertices: math and compsci researchers</a:t>
            </a:r>
          </a:p>
          <a:p>
            <a:pPr lvl="1"/>
            <a:r>
              <a:rPr lang="en-US" altLang="en-US" sz="1400" smtClean="0"/>
              <a:t>Had 507 co-authors</a:t>
            </a:r>
          </a:p>
          <a:p>
            <a:r>
              <a:rPr lang="en-US" altLang="en-US" smtClean="0"/>
              <a:t>Rules:</a:t>
            </a:r>
          </a:p>
          <a:p>
            <a:pPr lvl="1"/>
            <a:r>
              <a:rPr lang="en-US" altLang="en-US" sz="1400" smtClean="0"/>
              <a:t>If you co-authored a paper with Erdos, your Erdos number is 1</a:t>
            </a:r>
          </a:p>
          <a:p>
            <a:pPr lvl="1"/>
            <a:r>
              <a:rPr lang="en-US" altLang="en-US" sz="1400" smtClean="0"/>
              <a:t>If you co-authored a paper with someone who authored a paper with Erdos, your number is 2</a:t>
            </a:r>
          </a:p>
          <a:p>
            <a:pPr lvl="1"/>
            <a:r>
              <a:rPr lang="en-US" altLang="en-US" sz="1400" smtClean="0"/>
              <a:t>My Erdos number is 4 or 5 depending on path</a:t>
            </a:r>
          </a:p>
          <a:p>
            <a:r>
              <a:rPr lang="en-US" altLang="en-US" smtClean="0"/>
              <a:t>How does one navigate in such a network?</a:t>
            </a:r>
          </a:p>
          <a:p>
            <a:r>
              <a:rPr lang="en-US" altLang="en-US" smtClean="0"/>
              <a:t>What does it tell us?</a:t>
            </a:r>
          </a:p>
          <a:p>
            <a:pPr lvl="1"/>
            <a:r>
              <a:rPr lang="en-US" altLang="en-US" sz="1400" smtClean="0"/>
              <a:t>Probably need to augment links with topics of papers</a:t>
            </a:r>
          </a:p>
          <a:p>
            <a:pPr lvl="1"/>
            <a:r>
              <a:rPr lang="en-US" altLang="en-US" sz="1400" smtClean="0"/>
              <a:t>Maybe also geolocations of co-authors</a:t>
            </a:r>
          </a:p>
          <a:p>
            <a:pPr lvl="1"/>
            <a:r>
              <a:rPr lang="en-US" altLang="en-US" sz="1400" smtClean="0"/>
              <a:t>Low Erdos numbers are possessed by many Fields Medalists and Nobel Prize Laureates</a:t>
            </a:r>
          </a:p>
        </p:txBody>
      </p:sp>
      <p:pic>
        <p:nvPicPr>
          <p:cNvPr id="45060" name="Picture 4" descr="erdos-photo-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9763" y="2286000"/>
            <a:ext cx="1697037"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1"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A026A998-A6B2-44CA-BDBB-3275483AB6AE}" type="datetime1">
              <a:rPr lang="en-US" altLang="en-US" sz="1200" smtClean="0"/>
              <a:pPr>
                <a:spcBef>
                  <a:spcPct val="0"/>
                </a:spcBef>
                <a:buFontTx/>
                <a:buNone/>
              </a:pPr>
              <a:t>5/23/2021</a:t>
            </a:fld>
            <a:endParaRPr lang="en-US" altLang="en-US" sz="1200" smtClean="0"/>
          </a:p>
        </p:txBody>
      </p:sp>
      <p:sp>
        <p:nvSpPr>
          <p:cNvPr id="45062" name="Slide Number Placeholder 2"/>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smtClean="0"/>
              <a:t>2-</a:t>
            </a:r>
            <a:fld id="{92777971-6D75-48EC-A808-8F8A974AC867}" type="slidenum">
              <a:rPr lang="en-US" altLang="en-US" sz="1200" smtClean="0"/>
              <a:pPr>
                <a:spcBef>
                  <a:spcPct val="0"/>
                </a:spcBef>
                <a:buFontTx/>
                <a:buNone/>
              </a:pPr>
              <a:t>43</a:t>
            </a:fld>
            <a:endParaRPr lang="en-US" altLang="en-US" sz="1200" smtClean="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smtClean="0"/>
              <a:t>My Erdos Number: 4</a:t>
            </a:r>
          </a:p>
        </p:txBody>
      </p:sp>
      <p:sp>
        <p:nvSpPr>
          <p:cNvPr id="47107"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5E323451-0165-44F7-9456-7392BC760A7F}" type="datetime1">
              <a:rPr lang="en-US" altLang="en-US" sz="1200" smtClean="0"/>
              <a:pPr>
                <a:spcBef>
                  <a:spcPct val="0"/>
                </a:spcBef>
                <a:buFontTx/>
                <a:buNone/>
              </a:pPr>
              <a:t>5/23/2021</a:t>
            </a:fld>
            <a:endParaRPr lang="en-US" altLang="en-US" sz="1200" smtClean="0"/>
          </a:p>
        </p:txBody>
      </p:sp>
      <p:sp>
        <p:nvSpPr>
          <p:cNvPr id="47108"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smtClean="0"/>
              <a:t>2-</a:t>
            </a:r>
            <a:fld id="{693BFDFD-6CCF-4E83-B4CC-ECE6FE72FE79}" type="slidenum">
              <a:rPr lang="en-US" altLang="en-US" sz="1200" smtClean="0"/>
              <a:pPr>
                <a:spcBef>
                  <a:spcPct val="0"/>
                </a:spcBef>
                <a:buFontTx/>
                <a:buNone/>
              </a:pPr>
              <a:t>44</a:t>
            </a:fld>
            <a:endParaRPr lang="en-US" altLang="en-US" sz="1200" smtClean="0"/>
          </a:p>
        </p:txBody>
      </p:sp>
      <p:pic>
        <p:nvPicPr>
          <p:cNvPr id="47109"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625" y="990600"/>
            <a:ext cx="7566025"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en-US" smtClean="0"/>
              <a:t>My Erdos Number: 5</a:t>
            </a:r>
          </a:p>
        </p:txBody>
      </p:sp>
      <p:sp>
        <p:nvSpPr>
          <p:cNvPr id="48131"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1E542DFE-29D3-4B84-ABA3-341D2C596D21}" type="datetime1">
              <a:rPr lang="en-US" altLang="en-US" sz="1200" smtClean="0"/>
              <a:pPr>
                <a:spcBef>
                  <a:spcPct val="0"/>
                </a:spcBef>
                <a:buFontTx/>
                <a:buNone/>
              </a:pPr>
              <a:t>5/23/2021</a:t>
            </a:fld>
            <a:endParaRPr lang="en-US" altLang="en-US" sz="1200" smtClean="0"/>
          </a:p>
        </p:txBody>
      </p:sp>
      <p:sp>
        <p:nvSpPr>
          <p:cNvPr id="48132"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smtClean="0"/>
              <a:t>2-</a:t>
            </a:r>
            <a:fld id="{7F3A29A0-D846-486D-9184-D5B424C7E066}" type="slidenum">
              <a:rPr lang="en-US" altLang="en-US" sz="1200" smtClean="0"/>
              <a:pPr>
                <a:spcBef>
                  <a:spcPct val="0"/>
                </a:spcBef>
                <a:buFontTx/>
                <a:buNone/>
              </a:pPr>
              <a:t>45</a:t>
            </a:fld>
            <a:endParaRPr lang="en-US" altLang="en-US" sz="1200" smtClean="0"/>
          </a:p>
        </p:txBody>
      </p:sp>
      <p:pic>
        <p:nvPicPr>
          <p:cNvPr id="4813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16000"/>
            <a:ext cx="7620000" cy="453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TextBox 7"/>
          <p:cNvSpPr txBox="1">
            <a:spLocks noChangeArrowheads="1"/>
          </p:cNvSpPr>
          <p:nvPr/>
        </p:nvSpPr>
        <p:spPr bwMode="auto">
          <a:xfrm>
            <a:off x="762000" y="5638800"/>
            <a:ext cx="6416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800"/>
              <a:t>So, depending on your co-authors, you Erdos number varies.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smtClean="0"/>
              <a:t>SNA: Six Degrees of Kevin Bacon</a:t>
            </a:r>
          </a:p>
        </p:txBody>
      </p:sp>
      <p:sp>
        <p:nvSpPr>
          <p:cNvPr id="49155" name="Content Placeholder 2"/>
          <p:cNvSpPr>
            <a:spLocks noGrp="1"/>
          </p:cNvSpPr>
          <p:nvPr>
            <p:ph idx="1"/>
          </p:nvPr>
        </p:nvSpPr>
        <p:spPr/>
        <p:txBody>
          <a:bodyPr/>
          <a:lstStyle/>
          <a:p>
            <a:r>
              <a:rPr lang="en-US" altLang="en-US" sz="1800" smtClean="0"/>
              <a:t>A game based on the concept of “six degrees of freedom”, which posits that any two people on Earth are six or fewer acquaintance links apart.</a:t>
            </a:r>
          </a:p>
          <a:p>
            <a:r>
              <a:rPr lang="en-US" altLang="en-US" sz="1800" smtClean="0"/>
              <a:t>Movie buffs challenge each other to find the shortest path between an arbitrary actor and prolific character actor Kevin Bacon.</a:t>
            </a:r>
          </a:p>
          <a:p>
            <a:r>
              <a:rPr lang="en-US" altLang="en-US" sz="1800" smtClean="0"/>
              <a:t>The computation of a Bacon number for actor X is a "</a:t>
            </a:r>
            <a:r>
              <a:rPr lang="en-US" altLang="en-US" sz="1800" smtClean="0">
                <a:hlinkClick r:id="rId2" tooltip="Shortest path problem"/>
              </a:rPr>
              <a:t>shortest path</a:t>
            </a:r>
            <a:r>
              <a:rPr lang="en-US" altLang="en-US" sz="1800" smtClean="0"/>
              <a:t>" </a:t>
            </a:r>
            <a:r>
              <a:rPr lang="en-US" altLang="en-US" sz="1800" smtClean="0">
                <a:hlinkClick r:id="rId3" tooltip="Algorithm"/>
              </a:rPr>
              <a:t>algorithm</a:t>
            </a:r>
            <a:r>
              <a:rPr lang="en-US" altLang="en-US" sz="1800" smtClean="0"/>
              <a:t>, applied to the </a:t>
            </a:r>
            <a:r>
              <a:rPr lang="en-US" altLang="en-US" sz="1800" smtClean="0">
                <a:hlinkClick r:id="rId4" tooltip="Co-stardom network"/>
              </a:rPr>
              <a:t>co-stardom network</a:t>
            </a:r>
            <a:r>
              <a:rPr lang="en-US" altLang="en-US" sz="1800" smtClean="0"/>
              <a:t>:</a:t>
            </a:r>
          </a:p>
          <a:p>
            <a:pPr lvl="1"/>
            <a:r>
              <a:rPr lang="en-US" altLang="en-US" sz="1400" smtClean="0"/>
              <a:t>Kevin Bacon himself has a Bacon number of 0.</a:t>
            </a:r>
          </a:p>
          <a:p>
            <a:pPr lvl="1"/>
            <a:r>
              <a:rPr lang="en-US" altLang="en-US" sz="1400" smtClean="0"/>
              <a:t>Those actors who have worked directly with Kevin Bacon have a Bacon number of 1.</a:t>
            </a:r>
          </a:p>
          <a:p>
            <a:pPr lvl="1"/>
            <a:r>
              <a:rPr lang="en-US" altLang="en-US" sz="1400" smtClean="0"/>
              <a:t>If the lowest Bacon number of any actor with whom X has appeared in any movie is N, X's Bacon number is N+1.</a:t>
            </a:r>
          </a:p>
          <a:p>
            <a:r>
              <a:rPr lang="en-US" altLang="en-US" sz="1800" smtClean="0"/>
              <a:t>Here is an example, using </a:t>
            </a:r>
            <a:r>
              <a:rPr lang="en-US" altLang="en-US" sz="1800" smtClean="0">
                <a:hlinkClick r:id="rId5" tooltip="Elvis Presley"/>
              </a:rPr>
              <a:t>Elvis Presley</a:t>
            </a:r>
            <a:r>
              <a:rPr lang="en-US" altLang="en-US" sz="1800" smtClean="0"/>
              <a:t>:</a:t>
            </a:r>
          </a:p>
          <a:p>
            <a:pPr lvl="1"/>
            <a:r>
              <a:rPr lang="en-US" altLang="en-US" sz="1400" smtClean="0"/>
              <a:t>Elvis Presley was in </a:t>
            </a:r>
            <a:r>
              <a:rPr lang="en-US" altLang="en-US" sz="1400" i="1" smtClean="0">
                <a:hlinkClick r:id="rId6" tooltip="Change of Habit"/>
              </a:rPr>
              <a:t>Change of Habit</a:t>
            </a:r>
            <a:r>
              <a:rPr lang="en-US" altLang="en-US" sz="1400" smtClean="0"/>
              <a:t> (1969) with </a:t>
            </a:r>
            <a:r>
              <a:rPr lang="en-US" altLang="en-US" sz="1400" smtClean="0">
                <a:hlinkClick r:id="rId7" tooltip="Edward Asner"/>
              </a:rPr>
              <a:t>Edward Asner</a:t>
            </a:r>
            <a:endParaRPr lang="en-US" altLang="en-US" sz="1400" smtClean="0"/>
          </a:p>
          <a:p>
            <a:pPr lvl="1"/>
            <a:r>
              <a:rPr lang="en-US" altLang="en-US" sz="1400" smtClean="0"/>
              <a:t>Edward Asner was in </a:t>
            </a:r>
            <a:r>
              <a:rPr lang="en-US" altLang="en-US" sz="1400" i="1" smtClean="0">
                <a:hlinkClick r:id="rId8" tooltip="JFK (film)"/>
              </a:rPr>
              <a:t>JFK</a:t>
            </a:r>
            <a:r>
              <a:rPr lang="en-US" altLang="en-US" sz="1400" smtClean="0"/>
              <a:t> (1991) with Kevin Bacon</a:t>
            </a:r>
          </a:p>
          <a:p>
            <a:pPr lvl="1"/>
            <a:r>
              <a:rPr lang="en-US" altLang="en-US" sz="1400" smtClean="0"/>
              <a:t>Therefore, Asner has a Bacon number of 1, and Presley (who never appeared in a film with Bacon) has a Bacon number of 2.</a:t>
            </a:r>
          </a:p>
          <a:p>
            <a:r>
              <a:rPr lang="en-US" altLang="en-US" sz="1800" smtClean="0"/>
              <a:t>According to the </a:t>
            </a:r>
            <a:r>
              <a:rPr lang="en-US" altLang="en-US" sz="1800" i="1" smtClean="0"/>
              <a:t>Oracle of Bacon</a:t>
            </a:r>
            <a:r>
              <a:rPr lang="en-US" altLang="en-US" sz="1800" smtClean="0"/>
              <a:t> website, approximately 12% of all actors cannot be linked to Bacon using its criteria.</a:t>
            </a:r>
          </a:p>
          <a:p>
            <a:r>
              <a:rPr lang="en-US" altLang="en-US" sz="1800" smtClean="0"/>
              <a:t>http://en.wikipedia.org/wiki/Six_Degrees_of_Kevin_Bacon</a:t>
            </a:r>
          </a:p>
          <a:p>
            <a:endParaRPr lang="en-US" altLang="en-US" sz="1800" smtClean="0"/>
          </a:p>
          <a:p>
            <a:endParaRPr lang="en-US" altLang="en-US" sz="1800" smtClean="0"/>
          </a:p>
          <a:p>
            <a:endParaRPr lang="en-US" altLang="en-US" sz="1800" smtClean="0"/>
          </a:p>
        </p:txBody>
      </p:sp>
      <p:sp>
        <p:nvSpPr>
          <p:cNvPr id="49156"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0B30F0F0-5B94-4807-BBF5-143CEB115A9A}" type="datetime1">
              <a:rPr lang="en-US" altLang="en-US" sz="1200" smtClean="0"/>
              <a:pPr>
                <a:spcBef>
                  <a:spcPct val="0"/>
                </a:spcBef>
                <a:buFontTx/>
                <a:buNone/>
              </a:pPr>
              <a:t>5/23/2021</a:t>
            </a:fld>
            <a:endParaRPr lang="en-US" altLang="en-US" sz="1200" smtClean="0"/>
          </a:p>
        </p:txBody>
      </p:sp>
      <p:sp>
        <p:nvSpPr>
          <p:cNvPr id="49157"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smtClean="0"/>
              <a:t>2-</a:t>
            </a:r>
            <a:fld id="{5C2A65F5-1DD5-4F3A-B3D4-DF4E35867077}" type="slidenum">
              <a:rPr lang="en-US" altLang="en-US" sz="1200" smtClean="0"/>
              <a:pPr>
                <a:spcBef>
                  <a:spcPct val="0"/>
                </a:spcBef>
                <a:buFontTx/>
                <a:buNone/>
              </a:pPr>
              <a:t>46</a:t>
            </a:fld>
            <a:endParaRPr lang="en-US" altLang="en-US" sz="1200" smtClean="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smtClean="0"/>
              <a:t>Flow Model: Basic Ideas</a:t>
            </a:r>
          </a:p>
        </p:txBody>
      </p:sp>
      <p:sp>
        <p:nvSpPr>
          <p:cNvPr id="50179" name="Content Placeholder 2"/>
          <p:cNvSpPr>
            <a:spLocks noGrp="1"/>
          </p:cNvSpPr>
          <p:nvPr>
            <p:ph idx="1"/>
          </p:nvPr>
        </p:nvSpPr>
        <p:spPr/>
        <p:txBody>
          <a:bodyPr/>
          <a:lstStyle/>
          <a:p>
            <a:r>
              <a:rPr lang="en-US" altLang="en-US" sz="1800" smtClean="0"/>
              <a:t>Single commodity flow: influence</a:t>
            </a:r>
          </a:p>
          <a:p>
            <a:r>
              <a:rPr lang="en-US" altLang="en-US" sz="1800" smtClean="0"/>
              <a:t>Source and sink nodes are individuals who exert or receive influence or both</a:t>
            </a:r>
          </a:p>
          <a:p>
            <a:pPr lvl="1"/>
            <a:r>
              <a:rPr lang="en-US" altLang="en-US" sz="1400" smtClean="0"/>
              <a:t>Edges are drawn between individuals in a unidirectional manner with capacity assigned to each edge based on perceived social closeness.</a:t>
            </a:r>
          </a:p>
          <a:p>
            <a:r>
              <a:rPr lang="en-US" altLang="en-US" sz="1800" smtClean="0"/>
              <a:t>Social closeness comes from from many factors: communications, meetings, relationships, etc.</a:t>
            </a:r>
          </a:p>
          <a:p>
            <a:r>
              <a:rPr lang="en-US" altLang="en-US" sz="1800" smtClean="0"/>
              <a:t>Basic idea:</a:t>
            </a:r>
          </a:p>
          <a:p>
            <a:pPr lvl="1"/>
            <a:r>
              <a:rPr lang="en-US" altLang="en-US" sz="1600" smtClean="0"/>
              <a:t>Pairwise measures of social closeness represents the capacity of the potential influence between individuals (Borgatti, 1999)</a:t>
            </a:r>
          </a:p>
          <a:p>
            <a:pPr lvl="1"/>
            <a:r>
              <a:rPr lang="en-US" altLang="en-US" sz="1600" smtClean="0"/>
              <a:t>Social closeness, distance, similarities, or differences can be represented as capacities on the influence between individuals.</a:t>
            </a:r>
          </a:p>
          <a:p>
            <a:pPr lvl="1"/>
            <a:r>
              <a:rPr lang="en-US" altLang="en-US" sz="1600" i="1" smtClean="0"/>
              <a:t>Social closeness</a:t>
            </a:r>
            <a:r>
              <a:rPr lang="en-US" altLang="en-US" sz="1600" smtClean="0"/>
              <a:t> and similarities are defined to be strictly positive monotonic (greater magnitude implies greater influence).</a:t>
            </a:r>
          </a:p>
          <a:p>
            <a:pPr lvl="1"/>
            <a:r>
              <a:rPr lang="en-US" altLang="en-US" sz="1600" i="1" smtClean="0"/>
              <a:t>Social distance</a:t>
            </a:r>
            <a:r>
              <a:rPr lang="en-US" altLang="en-US" sz="1600" smtClean="0"/>
              <a:t> and differences are defined to be strictly negative monotonic (greater magnitude implies less influence).</a:t>
            </a:r>
          </a:p>
          <a:p>
            <a:endParaRPr lang="en-US" altLang="en-US" sz="3200" smtClean="0"/>
          </a:p>
        </p:txBody>
      </p:sp>
      <p:sp>
        <p:nvSpPr>
          <p:cNvPr id="50180"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AA6BD813-9F93-42D7-80D8-36E72B61E693}" type="datetime1">
              <a:rPr lang="en-US" altLang="en-US" sz="1200" smtClean="0"/>
              <a:pPr>
                <a:spcBef>
                  <a:spcPct val="0"/>
                </a:spcBef>
                <a:buFontTx/>
                <a:buNone/>
              </a:pPr>
              <a:t>5/23/2021</a:t>
            </a:fld>
            <a:endParaRPr lang="en-US" altLang="en-US" sz="1200" smtClean="0"/>
          </a:p>
        </p:txBody>
      </p:sp>
      <p:sp>
        <p:nvSpPr>
          <p:cNvPr id="50181"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smtClean="0"/>
              <a:t>2-</a:t>
            </a:r>
            <a:fld id="{74B97CC7-C464-41DB-976C-5B56348C0EDE}" type="slidenum">
              <a:rPr lang="en-US" altLang="en-US" sz="1200" smtClean="0"/>
              <a:pPr>
                <a:spcBef>
                  <a:spcPct val="0"/>
                </a:spcBef>
                <a:buFontTx/>
                <a:buNone/>
              </a:pPr>
              <a:t>47</a:t>
            </a:fld>
            <a:endParaRPr lang="en-US" altLang="en-US" sz="1200" smtClean="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smtClean="0"/>
              <a:t>Iranian Government Model</a:t>
            </a:r>
          </a:p>
        </p:txBody>
      </p:sp>
      <p:sp>
        <p:nvSpPr>
          <p:cNvPr id="52227" name="Content Placeholder 2"/>
          <p:cNvSpPr>
            <a:spLocks noGrp="1"/>
          </p:cNvSpPr>
          <p:nvPr>
            <p:ph idx="1"/>
          </p:nvPr>
        </p:nvSpPr>
        <p:spPr/>
        <p:txBody>
          <a:bodyPr/>
          <a:lstStyle/>
          <a:p>
            <a:r>
              <a:rPr lang="en-US" altLang="en-US" sz="2000" smtClean="0"/>
              <a:t>Purpose: understand relative influence of selected individuals in the Iranian government.</a:t>
            </a:r>
          </a:p>
          <a:p>
            <a:r>
              <a:rPr lang="en-US" altLang="en-US" sz="2000" smtClean="0"/>
              <a:t>Who among Iran's senior leaders has the greatest ability to influence the key Iranian government decision making bodies.</a:t>
            </a:r>
          </a:p>
          <a:p>
            <a:r>
              <a:rPr lang="en-US" altLang="en-US" sz="2000" smtClean="0"/>
              <a:t>The individual with the maximum influence is a </a:t>
            </a:r>
            <a:r>
              <a:rPr lang="en-US" altLang="en-US" sz="2000" i="1" smtClean="0"/>
              <a:t>pressure point.</a:t>
            </a:r>
          </a:p>
          <a:p>
            <a:r>
              <a:rPr lang="en-US" altLang="en-US" sz="2000" smtClean="0"/>
              <a:t>Consider this person as a target</a:t>
            </a:r>
            <a:r>
              <a:rPr lang="en-US" altLang="en-US" sz="2000" i="1" smtClean="0"/>
              <a:t> </a:t>
            </a:r>
            <a:r>
              <a:rPr lang="en-US" altLang="en-US" sz="2000" smtClean="0"/>
              <a:t>for a campaign to change his thinking</a:t>
            </a:r>
          </a:p>
          <a:p>
            <a:r>
              <a:rPr lang="en-US" altLang="en-US" sz="2000" smtClean="0"/>
              <a:t>Data from: Foundation for Democracy in Iran (FDI) (</a:t>
            </a:r>
            <a:r>
              <a:rPr lang="en-US" altLang="en-US" sz="2000" smtClean="0">
                <a:hlinkClick r:id="rId2"/>
              </a:rPr>
              <a:t>http://www.iran.org</a:t>
            </a:r>
            <a:r>
              <a:rPr lang="en-US" altLang="en-US" sz="2000" smtClean="0"/>
              <a:t>).</a:t>
            </a:r>
          </a:p>
          <a:p>
            <a:r>
              <a:rPr lang="en-US" altLang="en-US" sz="2000" smtClean="0"/>
              <a:t>FDI provides data for Iran in 1997 with regard to President Khatami's Cabinet, the Council of Expediency and Discernment, the Council of Guardians, the Judiciary Branch, the Majlis, and the Supreme National Security Council.</a:t>
            </a:r>
          </a:p>
          <a:p>
            <a:r>
              <a:rPr lang="en-US" altLang="en-US" sz="2000" smtClean="0"/>
              <a:t>Some aggregation occurred to make the model simpler.</a:t>
            </a:r>
          </a:p>
        </p:txBody>
      </p:sp>
      <p:sp>
        <p:nvSpPr>
          <p:cNvPr id="52228"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7320147A-8BB2-4AF2-A568-2F72058F7EA0}" type="datetime1">
              <a:rPr lang="en-US" altLang="en-US" sz="1200" smtClean="0"/>
              <a:pPr>
                <a:spcBef>
                  <a:spcPct val="0"/>
                </a:spcBef>
                <a:buFontTx/>
                <a:buNone/>
              </a:pPr>
              <a:t>5/23/2021</a:t>
            </a:fld>
            <a:endParaRPr lang="en-US" altLang="en-US" sz="1200" smtClean="0"/>
          </a:p>
        </p:txBody>
      </p:sp>
      <p:sp>
        <p:nvSpPr>
          <p:cNvPr id="52229"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smtClean="0"/>
              <a:t>2-</a:t>
            </a:r>
            <a:fld id="{09453BFB-3E31-4ADB-ABAA-9E88CE56D2F2}" type="slidenum">
              <a:rPr lang="en-US" altLang="en-US" sz="1200" smtClean="0"/>
              <a:pPr>
                <a:spcBef>
                  <a:spcPct val="0"/>
                </a:spcBef>
                <a:buFontTx/>
                <a:buNone/>
              </a:pPr>
              <a:t>48</a:t>
            </a:fld>
            <a:endParaRPr lang="en-US" altLang="en-US" sz="1200" smtClean="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smtClean="0"/>
              <a:t>SNA: The Iranian Government Social Network</a:t>
            </a:r>
            <a:br>
              <a:rPr lang="en-US" altLang="en-US" smtClean="0"/>
            </a:br>
            <a:endParaRPr lang="en-US" altLang="en-US" smtClean="0"/>
          </a:p>
        </p:txBody>
      </p:sp>
      <p:sp>
        <p:nvSpPr>
          <p:cNvPr id="53251"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l">
              <a:spcBef>
                <a:spcPct val="0"/>
              </a:spcBef>
              <a:buFontTx/>
              <a:buNone/>
            </a:pPr>
            <a:r>
              <a:rPr lang="en-US" altLang="en-US" sz="1200" smtClean="0"/>
              <a:t>2-</a:t>
            </a:r>
            <a:fld id="{EA5DD519-4BA8-4FEF-84C0-8610F71FBB3F}" type="slidenum">
              <a:rPr lang="en-US" altLang="en-US" sz="1200" smtClean="0"/>
              <a:pPr algn="l">
                <a:spcBef>
                  <a:spcPct val="0"/>
                </a:spcBef>
                <a:buFontTx/>
                <a:buNone/>
              </a:pPr>
              <a:t>49</a:t>
            </a:fld>
            <a:endParaRPr lang="en-US" altLang="en-US" sz="1200" smtClean="0"/>
          </a:p>
        </p:txBody>
      </p:sp>
      <p:pic>
        <p:nvPicPr>
          <p:cNvPr id="53252" name="Picture 4" descr="ING-SNA-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98538"/>
            <a:ext cx="7181850" cy="524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52BEFF61-818C-4BBF-ABEC-89DC486F8BA9}" type="datetime1">
              <a:rPr lang="en-US" altLang="en-US" sz="1200" smtClean="0"/>
              <a:pPr>
                <a:spcBef>
                  <a:spcPct val="0"/>
                </a:spcBef>
                <a:buFontTx/>
                <a:buNone/>
              </a:pPr>
              <a:t>5/23/2021</a:t>
            </a:fld>
            <a:endParaRPr lang="en-US" altLang="en-US" sz="1200"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Graph/Network Theory - </a:t>
            </a:r>
            <a:r>
              <a:rPr lang="en-US" altLang="en-US" dirty="0" smtClean="0"/>
              <a:t>III</a:t>
            </a:r>
            <a:endParaRPr lang="en-US" dirty="0"/>
          </a:p>
        </p:txBody>
      </p:sp>
      <p:sp>
        <p:nvSpPr>
          <p:cNvPr id="3" name="Content Placeholder 2"/>
          <p:cNvSpPr>
            <a:spLocks noGrp="1"/>
          </p:cNvSpPr>
          <p:nvPr>
            <p:ph idx="1"/>
          </p:nvPr>
        </p:nvSpPr>
        <p:spPr/>
        <p:txBody>
          <a:bodyPr/>
          <a:lstStyle/>
          <a:p>
            <a:pPr>
              <a:lnSpc>
                <a:spcPct val="90000"/>
              </a:lnSpc>
            </a:pPr>
            <a:r>
              <a:rPr lang="en-US" altLang="en-US" sz="1800" dirty="0"/>
              <a:t>The two </a:t>
            </a:r>
            <a:r>
              <a:rPr lang="en-US" altLang="en-US" sz="1800" dirty="0" smtClean="0"/>
              <a:t>modes </a:t>
            </a:r>
            <a:r>
              <a:rPr lang="en-US" altLang="en-US" sz="1800" dirty="0"/>
              <a:t>connected by </a:t>
            </a:r>
            <a:r>
              <a:rPr lang="en-US" altLang="en-US" sz="1800" dirty="0" smtClean="0"/>
              <a:t>an edge </a:t>
            </a:r>
            <a:r>
              <a:rPr lang="en-US" altLang="en-US" sz="1800" dirty="0"/>
              <a:t>are called </a:t>
            </a:r>
            <a:r>
              <a:rPr lang="en-US" altLang="en-US" sz="1800" i="1" dirty="0"/>
              <a:t>endpoints</a:t>
            </a:r>
            <a:r>
              <a:rPr lang="en-US" altLang="en-US" sz="1800" dirty="0"/>
              <a:t>.</a:t>
            </a:r>
          </a:p>
          <a:p>
            <a:pPr lvl="1">
              <a:lnSpc>
                <a:spcPct val="90000"/>
              </a:lnSpc>
            </a:pPr>
            <a:r>
              <a:rPr lang="en-US" altLang="en-US" sz="1600" dirty="0" smtClean="0"/>
              <a:t>An edge </a:t>
            </a:r>
            <a:r>
              <a:rPr lang="en-US" altLang="en-US" sz="1600" dirty="0"/>
              <a:t>originating or terminating at a </a:t>
            </a:r>
            <a:r>
              <a:rPr lang="en-US" altLang="en-US" sz="1600" dirty="0" smtClean="0"/>
              <a:t>given node </a:t>
            </a:r>
            <a:r>
              <a:rPr lang="en-US" altLang="en-US" sz="1600" dirty="0"/>
              <a:t>is "</a:t>
            </a:r>
            <a:r>
              <a:rPr lang="en-US" altLang="en-US" sz="1600" i="1" dirty="0"/>
              <a:t>incident</a:t>
            </a:r>
            <a:r>
              <a:rPr lang="en-US" altLang="en-US" sz="1600" dirty="0"/>
              <a:t>" upon that </a:t>
            </a:r>
            <a:r>
              <a:rPr lang="en-US" altLang="en-US" sz="1600" dirty="0" smtClean="0"/>
              <a:t>node.</a:t>
            </a:r>
            <a:endParaRPr lang="en-US" altLang="en-US" sz="1600" dirty="0"/>
          </a:p>
          <a:p>
            <a:pPr lvl="1">
              <a:lnSpc>
                <a:spcPct val="90000"/>
              </a:lnSpc>
            </a:pPr>
            <a:r>
              <a:rPr lang="en-US" altLang="en-US" sz="1600" dirty="0"/>
              <a:t>Two edges sharing a </a:t>
            </a:r>
            <a:r>
              <a:rPr lang="en-US" altLang="en-US" sz="1600" dirty="0" smtClean="0"/>
              <a:t>node </a:t>
            </a:r>
            <a:r>
              <a:rPr lang="en-US" altLang="en-US" sz="1600" dirty="0"/>
              <a:t>are said to be </a:t>
            </a:r>
            <a:r>
              <a:rPr lang="en-US" altLang="en-US" sz="1600" i="1" dirty="0"/>
              <a:t>incident</a:t>
            </a:r>
            <a:r>
              <a:rPr lang="en-US" altLang="en-US" sz="1600" dirty="0"/>
              <a:t>. </a:t>
            </a:r>
          </a:p>
          <a:p>
            <a:pPr>
              <a:lnSpc>
                <a:spcPct val="90000"/>
              </a:lnSpc>
            </a:pPr>
            <a:r>
              <a:rPr lang="en-US" altLang="en-US" sz="1800" dirty="0"/>
              <a:t>A</a:t>
            </a:r>
            <a:r>
              <a:rPr lang="en-US" altLang="en-US" sz="1800" i="1" dirty="0"/>
              <a:t> weighted graph</a:t>
            </a:r>
            <a:r>
              <a:rPr lang="en-US" altLang="en-US" sz="1800" dirty="0"/>
              <a:t> has values assigned to the edges</a:t>
            </a:r>
            <a:r>
              <a:rPr lang="en-US" altLang="en-US" sz="1800" dirty="0" smtClean="0"/>
              <a:t>.</a:t>
            </a:r>
          </a:p>
          <a:p>
            <a:r>
              <a:rPr lang="en-US" altLang="en-US" sz="1800" dirty="0"/>
              <a:t>In a </a:t>
            </a:r>
            <a:r>
              <a:rPr lang="en-US" altLang="en-US" sz="1800" i="1" dirty="0"/>
              <a:t>directed graph</a:t>
            </a:r>
            <a:r>
              <a:rPr lang="en-US" altLang="en-US" sz="1800" dirty="0"/>
              <a:t>, the edges have direction (indicated by arrow heads)</a:t>
            </a:r>
          </a:p>
          <a:p>
            <a:pPr lvl="1"/>
            <a:r>
              <a:rPr lang="en-US" altLang="en-US" sz="1400" dirty="0"/>
              <a:t>A node has both indegree and outdegree:</a:t>
            </a:r>
          </a:p>
          <a:p>
            <a:pPr lvl="1"/>
            <a:r>
              <a:rPr lang="en-US" altLang="en-US" sz="1600" dirty="0"/>
              <a:t>The </a:t>
            </a:r>
            <a:r>
              <a:rPr lang="en-US" altLang="en-US" sz="1600" i="1" dirty="0"/>
              <a:t>outdegree</a:t>
            </a:r>
            <a:r>
              <a:rPr lang="en-US" altLang="en-US" sz="1600" dirty="0"/>
              <a:t> is the number of arcs from one node to other nodes. </a:t>
            </a:r>
          </a:p>
          <a:p>
            <a:pPr lvl="1"/>
            <a:r>
              <a:rPr lang="en-US" altLang="en-US" sz="1600" dirty="0"/>
              <a:t>The </a:t>
            </a:r>
            <a:r>
              <a:rPr lang="en-US" altLang="en-US" sz="1600" i="1" dirty="0"/>
              <a:t>indegree</a:t>
            </a:r>
            <a:r>
              <a:rPr lang="en-US" altLang="en-US" sz="1600" dirty="0"/>
              <a:t> is the number of arcs coming in to the node from other nodes</a:t>
            </a:r>
            <a:r>
              <a:rPr lang="en-US" altLang="en-US" sz="1600" dirty="0" smtClean="0"/>
              <a:t>.</a:t>
            </a:r>
          </a:p>
          <a:p>
            <a:pPr lvl="1"/>
            <a:endParaRPr lang="en-US" altLang="en-US" sz="1600" dirty="0"/>
          </a:p>
          <a:p>
            <a:pPr>
              <a:lnSpc>
                <a:spcPct val="90000"/>
              </a:lnSpc>
              <a:buFont typeface="Wingdings" panose="05000000000000000000" pitchFamily="2" charset="2"/>
              <a:buNone/>
            </a:pPr>
            <a:r>
              <a:rPr lang="en-US" altLang="en-US" sz="1800" dirty="0">
                <a:solidFill>
                  <a:schemeClr val="tx2"/>
                </a:solidFill>
              </a:rPr>
              <a:t>Property 1</a:t>
            </a:r>
          </a:p>
          <a:p>
            <a:pPr lvl="1">
              <a:lnSpc>
                <a:spcPct val="90000"/>
              </a:lnSpc>
              <a:buFont typeface="Wingdings" panose="05000000000000000000" pitchFamily="2" charset="2"/>
              <a:buNone/>
            </a:pPr>
            <a:r>
              <a:rPr lang="en-US" altLang="en-US" sz="1800" b="1" dirty="0">
                <a:latin typeface="Symbol" panose="05050102010706020507" pitchFamily="18" charset="2"/>
              </a:rPr>
              <a:t>S</a:t>
            </a:r>
            <a:r>
              <a:rPr lang="en-US" altLang="en-US" sz="1600" b="1" i="1" baseline="-25000" dirty="0">
                <a:latin typeface="Times New Roman" panose="02020603050405020304" pitchFamily="18" charset="0"/>
              </a:rPr>
              <a:t>v </a:t>
            </a:r>
            <a:r>
              <a:rPr lang="en-US" altLang="en-US" sz="1600" dirty="0">
                <a:latin typeface="Times New Roman" panose="02020603050405020304" pitchFamily="18" charset="0"/>
              </a:rPr>
              <a:t>deg(</a:t>
            </a:r>
            <a:r>
              <a:rPr lang="en-US" altLang="en-US" sz="1600" b="1" i="1" dirty="0">
                <a:latin typeface="Times New Roman" panose="02020603050405020304" pitchFamily="18" charset="0"/>
              </a:rPr>
              <a:t>v</a:t>
            </a:r>
            <a:r>
              <a:rPr lang="en-US" altLang="en-US" sz="1600" dirty="0">
                <a:latin typeface="Times New Roman" panose="02020603050405020304" pitchFamily="18" charset="0"/>
              </a:rPr>
              <a:t>)</a:t>
            </a:r>
            <a:r>
              <a:rPr lang="en-US" altLang="en-US" sz="1600" b="1" i="1" dirty="0">
                <a:latin typeface="Times New Roman" panose="02020603050405020304" pitchFamily="18" charset="0"/>
              </a:rPr>
              <a:t> </a:t>
            </a:r>
            <a:r>
              <a:rPr lang="en-US" altLang="en-US" sz="1600" dirty="0">
                <a:latin typeface="Symbol" panose="05050102010706020507" pitchFamily="18" charset="2"/>
              </a:rPr>
              <a:t>= </a:t>
            </a:r>
            <a:r>
              <a:rPr lang="en-US" altLang="en-US" sz="1600" dirty="0">
                <a:latin typeface="Times New Roman" panose="02020603050405020304" pitchFamily="18" charset="0"/>
              </a:rPr>
              <a:t>2</a:t>
            </a:r>
            <a:r>
              <a:rPr lang="en-US" altLang="en-US" sz="1600" b="1" i="1" dirty="0">
                <a:latin typeface="Times New Roman" panose="02020603050405020304" pitchFamily="18" charset="0"/>
              </a:rPr>
              <a:t>m</a:t>
            </a:r>
          </a:p>
          <a:p>
            <a:pPr lvl="1">
              <a:lnSpc>
                <a:spcPct val="90000"/>
              </a:lnSpc>
              <a:buFont typeface="Wingdings" panose="05000000000000000000" pitchFamily="2" charset="2"/>
              <a:buNone/>
            </a:pPr>
            <a:r>
              <a:rPr lang="en-US" altLang="en-US" sz="1600" dirty="0">
                <a:solidFill>
                  <a:srgbClr val="000000"/>
                </a:solidFill>
              </a:rPr>
              <a:t>Proof:</a:t>
            </a:r>
            <a:r>
              <a:rPr lang="en-US" altLang="en-US" sz="1600" dirty="0"/>
              <a:t> each edge is counted twice</a:t>
            </a:r>
          </a:p>
          <a:p>
            <a:pPr>
              <a:lnSpc>
                <a:spcPct val="90000"/>
              </a:lnSpc>
              <a:buFont typeface="Wingdings" panose="05000000000000000000" pitchFamily="2" charset="2"/>
              <a:buNone/>
            </a:pPr>
            <a:r>
              <a:rPr lang="en-US" altLang="en-US" sz="1800" dirty="0">
                <a:solidFill>
                  <a:schemeClr val="tx2"/>
                </a:solidFill>
              </a:rPr>
              <a:t>Property 2</a:t>
            </a:r>
          </a:p>
          <a:p>
            <a:pPr lvl="1">
              <a:lnSpc>
                <a:spcPct val="90000"/>
              </a:lnSpc>
              <a:buFont typeface="Wingdings" panose="05000000000000000000" pitchFamily="2" charset="2"/>
              <a:buNone/>
            </a:pPr>
            <a:r>
              <a:rPr lang="en-US" altLang="en-US" sz="1600" dirty="0"/>
              <a:t>In an undirected graph with no self-loops and no multiple </a:t>
            </a:r>
            <a:r>
              <a:rPr lang="en-US" altLang="en-US" sz="1600" dirty="0" smtClean="0"/>
              <a:t>edges</a:t>
            </a:r>
          </a:p>
          <a:p>
            <a:pPr lvl="1">
              <a:lnSpc>
                <a:spcPct val="90000"/>
              </a:lnSpc>
              <a:buFont typeface="Wingdings" panose="05000000000000000000" pitchFamily="2" charset="2"/>
              <a:buNone/>
            </a:pPr>
            <a:r>
              <a:rPr lang="en-US" altLang="en-US" sz="1600" dirty="0" smtClean="0"/>
              <a:t>(i.e</a:t>
            </a:r>
            <a:r>
              <a:rPr lang="en-US" altLang="en-US" sz="1600" dirty="0"/>
              <a:t>. a simple graph)</a:t>
            </a:r>
          </a:p>
          <a:p>
            <a:pPr lvl="1">
              <a:lnSpc>
                <a:spcPct val="90000"/>
              </a:lnSpc>
              <a:buFont typeface="Wingdings" panose="05000000000000000000" pitchFamily="2" charset="2"/>
              <a:buNone/>
            </a:pPr>
            <a:r>
              <a:rPr lang="en-US" altLang="en-US" sz="1600" dirty="0"/>
              <a:t> 	</a:t>
            </a:r>
            <a:r>
              <a:rPr lang="en-US" altLang="en-US" sz="1600" dirty="0">
                <a:latin typeface="Times New Roman" panose="02020603050405020304" pitchFamily="18" charset="0"/>
              </a:rPr>
              <a:t> </a:t>
            </a:r>
            <a:r>
              <a:rPr lang="en-US" altLang="en-US" sz="1600" b="1" i="1" dirty="0">
                <a:latin typeface="Times New Roman" panose="02020603050405020304" pitchFamily="18" charset="0"/>
              </a:rPr>
              <a:t>m </a:t>
            </a:r>
            <a:r>
              <a:rPr lang="en-US" altLang="en-US" sz="1600" b="1" dirty="0">
                <a:latin typeface="Symbol" panose="05050102010706020507" pitchFamily="18" charset="2"/>
                <a:sym typeface="Symbol" panose="05050102010706020507" pitchFamily="18" charset="2"/>
              </a:rPr>
              <a:t> </a:t>
            </a:r>
            <a:r>
              <a:rPr lang="en-US" altLang="en-US" sz="1600" b="1" i="1" dirty="0">
                <a:latin typeface="Times New Roman" panose="02020603050405020304" pitchFamily="18" charset="0"/>
              </a:rPr>
              <a:t>n </a:t>
            </a:r>
            <a:r>
              <a:rPr lang="en-US" altLang="en-US" sz="1600" dirty="0">
                <a:latin typeface="Times New Roman" panose="02020603050405020304" pitchFamily="18" charset="0"/>
              </a:rPr>
              <a:t>(</a:t>
            </a:r>
            <a:r>
              <a:rPr lang="en-US" altLang="en-US" sz="1600" b="1" i="1" dirty="0">
                <a:latin typeface="Times New Roman" panose="02020603050405020304" pitchFamily="18" charset="0"/>
              </a:rPr>
              <a:t>n </a:t>
            </a:r>
            <a:r>
              <a:rPr lang="en-US" altLang="en-US" sz="1600" b="1" dirty="0">
                <a:latin typeface="Symbol" panose="05050102010706020507" pitchFamily="18" charset="2"/>
              </a:rPr>
              <a:t>-</a:t>
            </a:r>
            <a:r>
              <a:rPr lang="en-US" altLang="en-US" sz="1600" b="1" i="1" dirty="0">
                <a:latin typeface="Times New Roman" panose="02020603050405020304" pitchFamily="18" charset="0"/>
              </a:rPr>
              <a:t> </a:t>
            </a:r>
            <a:r>
              <a:rPr lang="en-US" altLang="en-US" sz="1600" dirty="0">
                <a:latin typeface="Times New Roman" panose="02020603050405020304" pitchFamily="18" charset="0"/>
              </a:rPr>
              <a:t>1)</a:t>
            </a:r>
            <a:r>
              <a:rPr lang="en-US" altLang="en-US" sz="1600" b="1" dirty="0">
                <a:latin typeface="Symbol" panose="05050102010706020507" pitchFamily="18" charset="2"/>
              </a:rPr>
              <a:t>/</a:t>
            </a:r>
            <a:r>
              <a:rPr lang="en-US" altLang="en-US" sz="1600" dirty="0">
                <a:latin typeface="Times New Roman" panose="02020603050405020304" pitchFamily="18" charset="0"/>
              </a:rPr>
              <a:t>2</a:t>
            </a:r>
            <a:endParaRPr lang="en-US" altLang="en-US" sz="1600" baseline="30000" dirty="0">
              <a:latin typeface="Times New Roman" panose="02020603050405020304" pitchFamily="18" charset="0"/>
            </a:endParaRPr>
          </a:p>
          <a:p>
            <a:pPr>
              <a:lnSpc>
                <a:spcPct val="90000"/>
              </a:lnSpc>
              <a:spcBef>
                <a:spcPct val="0"/>
              </a:spcBef>
              <a:buFont typeface="Wingdings" panose="05000000000000000000" pitchFamily="2" charset="2"/>
              <a:buNone/>
            </a:pPr>
            <a:r>
              <a:rPr lang="en-US" altLang="en-US" sz="1600" dirty="0">
                <a:solidFill>
                  <a:srgbClr val="000000"/>
                </a:solidFill>
              </a:rPr>
              <a:t>Proof:</a:t>
            </a:r>
            <a:r>
              <a:rPr lang="en-US" altLang="en-US" sz="1600" dirty="0"/>
              <a:t> No 2 edges can have </a:t>
            </a:r>
            <a:r>
              <a:rPr lang="en-US" altLang="en-US" sz="1600" dirty="0" smtClean="0"/>
              <a:t>the same </a:t>
            </a:r>
            <a:r>
              <a:rPr lang="en-US" altLang="en-US" sz="1600" dirty="0"/>
              <a:t>endpoints. Thus, </a:t>
            </a:r>
            <a:r>
              <a:rPr lang="en-US" altLang="en-US" sz="1600" dirty="0" smtClean="0"/>
              <a:t>each vertex</a:t>
            </a:r>
          </a:p>
          <a:p>
            <a:pPr>
              <a:lnSpc>
                <a:spcPct val="90000"/>
              </a:lnSpc>
              <a:spcBef>
                <a:spcPct val="0"/>
              </a:spcBef>
              <a:buFont typeface="Wingdings" panose="05000000000000000000" pitchFamily="2" charset="2"/>
              <a:buNone/>
            </a:pPr>
            <a:r>
              <a:rPr lang="en-US" altLang="en-US" sz="1600" dirty="0" smtClean="0"/>
              <a:t>has </a:t>
            </a:r>
            <a:r>
              <a:rPr lang="en-US" altLang="en-US" sz="1600" dirty="0"/>
              <a:t>degree at most (</a:t>
            </a:r>
            <a:r>
              <a:rPr lang="en-US" altLang="en-US" sz="1600" i="1" dirty="0"/>
              <a:t>n</a:t>
            </a:r>
            <a:r>
              <a:rPr lang="en-US" altLang="en-US" sz="1600" b="1" i="1" dirty="0"/>
              <a:t> </a:t>
            </a:r>
            <a:r>
              <a:rPr lang="en-US" altLang="en-US" sz="1600" b="1" dirty="0"/>
              <a:t>-</a:t>
            </a:r>
            <a:r>
              <a:rPr lang="en-US" altLang="en-US" sz="1600" dirty="0"/>
              <a:t>1</a:t>
            </a:r>
            <a:r>
              <a:rPr lang="en-US" altLang="en-US" sz="1600" dirty="0" smtClean="0"/>
              <a:t>). Thus</a:t>
            </a:r>
            <a:r>
              <a:rPr lang="en-US" altLang="en-US" sz="1600" dirty="0"/>
              <a:t>, by above, 2m≤n(n-1)</a:t>
            </a:r>
          </a:p>
          <a:p>
            <a:pPr marL="0" indent="0">
              <a:lnSpc>
                <a:spcPct val="90000"/>
              </a:lnSpc>
              <a:buNone/>
            </a:pPr>
            <a:endParaRPr lang="en-US" altLang="en-US" sz="2000" dirty="0"/>
          </a:p>
        </p:txBody>
      </p:sp>
      <p:sp>
        <p:nvSpPr>
          <p:cNvPr id="5" name="Date Placeholder 3"/>
          <p:cNvSpPr>
            <a:spLocks noGrp="1"/>
          </p:cNvSpPr>
          <p:nvPr>
            <p:ph type="dt" sz="half" idx="10"/>
          </p:nvPr>
        </p:nvSpPr>
        <p:spPr>
          <a:xfrm>
            <a:off x="457200" y="6248400"/>
            <a:ext cx="1371600" cy="476250"/>
          </a:xfrm>
        </p:spPr>
        <p:txBody>
          <a:bodyPr/>
          <a:lstStyle/>
          <a:p>
            <a:pPr>
              <a:defRPr/>
            </a:pPr>
            <a:fld id="{B8323765-5696-4DE5-96C6-58513B592AE4}" type="datetime1">
              <a:rPr lang="en-US" altLang="en-US" smtClean="0"/>
              <a:t>5/23/2021</a:t>
            </a:fld>
            <a:endParaRPr lang="en-US" altLang="en-US" dirty="0"/>
          </a:p>
        </p:txBody>
      </p:sp>
      <p:sp>
        <p:nvSpPr>
          <p:cNvPr id="7" name="Footer Placeholder 2"/>
          <p:cNvSpPr>
            <a:spLocks noGrp="1"/>
          </p:cNvSpPr>
          <p:nvPr>
            <p:ph type="ftr" sz="quarter" idx="11"/>
          </p:nvPr>
        </p:nvSpPr>
        <p:spPr>
          <a:xfrm>
            <a:off x="2057400" y="6248400"/>
            <a:ext cx="5105400" cy="476250"/>
          </a:xfrm>
        </p:spPr>
        <p:txBody>
          <a:bodyPr/>
          <a:lstStyle/>
          <a:p>
            <a:pPr>
              <a:defRPr/>
            </a:pPr>
            <a:r>
              <a:rPr lang="en-US" altLang="en-US" dirty="0" smtClean="0"/>
              <a:t>CS3907/CS6444 - Big Data and Analytics</a:t>
            </a:r>
            <a:endParaRPr lang="en-US" altLang="en-US" dirty="0"/>
          </a:p>
        </p:txBody>
      </p:sp>
    </p:spTree>
    <p:extLst>
      <p:ext uri="{BB962C8B-B14F-4D97-AF65-F5344CB8AC3E}">
        <p14:creationId xmlns:p14="http://schemas.microsoft.com/office/powerpoint/2010/main" val="17560926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smtClean="0"/>
              <a:t>Iranian Government Model</a:t>
            </a:r>
          </a:p>
        </p:txBody>
      </p:sp>
      <p:sp>
        <p:nvSpPr>
          <p:cNvPr id="54275" name="Content Placeholder 2"/>
          <p:cNvSpPr>
            <a:spLocks noGrp="1"/>
          </p:cNvSpPr>
          <p:nvPr>
            <p:ph idx="1"/>
          </p:nvPr>
        </p:nvSpPr>
        <p:spPr/>
        <p:txBody>
          <a:bodyPr/>
          <a:lstStyle/>
          <a:p>
            <a:r>
              <a:rPr lang="en-US" altLang="en-US" smtClean="0"/>
              <a:t>Weight of edges is depicted by thickness of edge.</a:t>
            </a:r>
          </a:p>
          <a:p>
            <a:r>
              <a:rPr lang="en-US" altLang="en-US" smtClean="0"/>
              <a:t>Social Closeness between members of a group they are primarily a member of are 3x that of only administrative connections.</a:t>
            </a:r>
          </a:p>
          <a:p>
            <a:r>
              <a:rPr lang="en-US" altLang="en-US" smtClean="0"/>
              <a:t>Secondary group membership is 2x as important</a:t>
            </a:r>
          </a:p>
          <a:p>
            <a:r>
              <a:rPr lang="en-US" altLang="en-US" smtClean="0"/>
              <a:t>as administrative connections.</a:t>
            </a:r>
          </a:p>
          <a:p>
            <a:r>
              <a:rPr lang="en-US" altLang="en-US" smtClean="0"/>
              <a:t>Therefore, there is a ratio of 1:2:3 for administrative:secondary:primary connections.</a:t>
            </a:r>
          </a:p>
          <a:p>
            <a:r>
              <a:rPr lang="en-US" altLang="en-US" smtClean="0"/>
              <a:t>Edges are directed based on the rules that:</a:t>
            </a:r>
          </a:p>
          <a:p>
            <a:pPr lvl="1"/>
            <a:r>
              <a:rPr lang="en-US" altLang="en-US" smtClean="0"/>
              <a:t>(1) people influence other people and groups down their chain-of command, and</a:t>
            </a:r>
          </a:p>
          <a:p>
            <a:pPr lvl="1"/>
            <a:r>
              <a:rPr lang="en-US" altLang="en-US" smtClean="0"/>
              <a:t>(2) groups influence other groups.</a:t>
            </a:r>
          </a:p>
        </p:txBody>
      </p:sp>
      <p:sp>
        <p:nvSpPr>
          <p:cNvPr id="54276"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6E77184C-602D-4031-985A-F6369C0437AF}" type="datetime1">
              <a:rPr lang="en-US" altLang="en-US" sz="1200" smtClean="0"/>
              <a:pPr>
                <a:spcBef>
                  <a:spcPct val="0"/>
                </a:spcBef>
                <a:buFontTx/>
                <a:buNone/>
              </a:pPr>
              <a:t>5/23/2021</a:t>
            </a:fld>
            <a:endParaRPr lang="en-US" altLang="en-US" sz="1200" smtClean="0"/>
          </a:p>
        </p:txBody>
      </p:sp>
      <p:sp>
        <p:nvSpPr>
          <p:cNvPr id="54277"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smtClean="0"/>
              <a:t>2-</a:t>
            </a:r>
            <a:fld id="{11E5D79F-B58B-4E25-A65E-D8C99C21997A}" type="slidenum">
              <a:rPr lang="en-US" altLang="en-US" sz="1200" smtClean="0"/>
              <a:pPr>
                <a:spcBef>
                  <a:spcPct val="0"/>
                </a:spcBef>
                <a:buFontTx/>
                <a:buNone/>
              </a:pPr>
              <a:t>50</a:t>
            </a:fld>
            <a:endParaRPr lang="en-US" altLang="en-US" sz="1200" smtClean="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C5A21F75-C508-4043-83F8-0949478A4328}" type="datetime1">
              <a:rPr lang="en-US" altLang="en-US" sz="1200" smtClean="0">
                <a:cs typeface="Arial" panose="020B0604020202020204" pitchFamily="34" charset="0"/>
              </a:rPr>
              <a:pPr>
                <a:spcBef>
                  <a:spcPct val="0"/>
                </a:spcBef>
                <a:buFontTx/>
                <a:buNone/>
              </a:pPr>
              <a:t>5/23/2021</a:t>
            </a:fld>
            <a:endParaRPr lang="en-US" altLang="en-US" sz="1200" smtClean="0">
              <a:cs typeface="Arial" panose="020B0604020202020204" pitchFamily="34" charset="0"/>
            </a:endParaRPr>
          </a:p>
        </p:txBody>
      </p:sp>
      <p:sp>
        <p:nvSpPr>
          <p:cNvPr id="55299"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l">
              <a:spcBef>
                <a:spcPct val="0"/>
              </a:spcBef>
              <a:buFontTx/>
              <a:buNone/>
            </a:pPr>
            <a:r>
              <a:rPr lang="en-US" altLang="en-US" sz="1200" smtClean="0">
                <a:cs typeface="Arial" panose="020B0604020202020204" pitchFamily="34" charset="0"/>
              </a:rPr>
              <a:t>2-</a:t>
            </a:r>
            <a:fld id="{B75B0806-9FF2-4D32-980C-B978846CA8E3}" type="slidenum">
              <a:rPr lang="en-US" altLang="en-US" sz="1200" smtClean="0">
                <a:cs typeface="Arial" panose="020B0604020202020204" pitchFamily="34" charset="0"/>
              </a:rPr>
              <a:pPr algn="l">
                <a:spcBef>
                  <a:spcPct val="0"/>
                </a:spcBef>
                <a:buFontTx/>
                <a:buNone/>
              </a:pPr>
              <a:t>51</a:t>
            </a:fld>
            <a:endParaRPr lang="en-US" altLang="en-US" sz="1200" smtClean="0">
              <a:cs typeface="Arial" panose="020B0604020202020204" pitchFamily="34" charset="0"/>
            </a:endParaRPr>
          </a:p>
        </p:txBody>
      </p:sp>
      <p:sp>
        <p:nvSpPr>
          <p:cNvPr id="55300" name="Rectangle 2"/>
          <p:cNvSpPr>
            <a:spLocks noGrp="1" noChangeArrowheads="1"/>
          </p:cNvSpPr>
          <p:nvPr>
            <p:ph type="title"/>
          </p:nvPr>
        </p:nvSpPr>
        <p:spPr/>
        <p:txBody>
          <a:bodyPr/>
          <a:lstStyle/>
          <a:p>
            <a:pPr eaLnBrk="1" hangingPunct="1"/>
            <a:r>
              <a:rPr lang="en-US" altLang="en-US" smtClean="0"/>
              <a:t>SNA: Influence Example</a:t>
            </a:r>
          </a:p>
        </p:txBody>
      </p:sp>
      <p:sp>
        <p:nvSpPr>
          <p:cNvPr id="55301" name="Rectangle 3"/>
          <p:cNvSpPr>
            <a:spLocks noGrp="1" noChangeArrowheads="1"/>
          </p:cNvSpPr>
          <p:nvPr>
            <p:ph type="body" idx="1"/>
          </p:nvPr>
        </p:nvSpPr>
        <p:spPr>
          <a:xfrm>
            <a:off x="533400" y="1028700"/>
            <a:ext cx="7848600" cy="2667000"/>
          </a:xfrm>
        </p:spPr>
        <p:txBody>
          <a:bodyPr/>
          <a:lstStyle/>
          <a:p>
            <a:pPr eaLnBrk="1" hangingPunct="1"/>
            <a:r>
              <a:rPr lang="en-US" altLang="en-US" sz="2000" smtClean="0"/>
              <a:t>But, when Renfro and Deckro computed the weighted influence subject to maximizing z – the maximum flow – subject to:</a:t>
            </a:r>
          </a:p>
        </p:txBody>
      </p:sp>
      <p:sp>
        <p:nvSpPr>
          <p:cNvPr id="55302" name="Rectangle 4"/>
          <p:cNvSpPr>
            <a:spLocks noChangeArrowheads="1"/>
          </p:cNvSpPr>
          <p:nvPr/>
        </p:nvSpPr>
        <p:spPr bwMode="auto">
          <a:xfrm>
            <a:off x="879475" y="2195513"/>
            <a:ext cx="2987675"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sv-SE" altLang="en-US" sz="1800">
                <a:latin typeface="Symbol" panose="05050102010706020507" pitchFamily="18" charset="2"/>
                <a:cs typeface="Arial" panose="020B0604020202020204" pitchFamily="34" charset="0"/>
              </a:rPr>
              <a:t>S</a:t>
            </a:r>
            <a:r>
              <a:rPr lang="en-US" altLang="en-US" sz="1800" baseline="-25000">
                <a:cs typeface="Arial" panose="020B0604020202020204" pitchFamily="34" charset="0"/>
              </a:rPr>
              <a:t>j</a:t>
            </a:r>
            <a:r>
              <a:rPr lang="en-US" altLang="en-US" sz="1800">
                <a:cs typeface="Arial" panose="020B0604020202020204" pitchFamily="34" charset="0"/>
              </a:rPr>
              <a:t> x</a:t>
            </a:r>
            <a:r>
              <a:rPr lang="en-US" altLang="en-US" sz="1800" baseline="-25000">
                <a:cs typeface="Arial" panose="020B0604020202020204" pitchFamily="34" charset="0"/>
              </a:rPr>
              <a:t>sj</a:t>
            </a:r>
            <a:r>
              <a:rPr lang="en-US" altLang="en-US" sz="1800">
                <a:cs typeface="Arial" panose="020B0604020202020204" pitchFamily="34" charset="0"/>
              </a:rPr>
              <a:t> – z = 0</a:t>
            </a:r>
          </a:p>
          <a:p>
            <a:pPr eaLnBrk="1" hangingPunct="1">
              <a:spcBef>
                <a:spcPct val="0"/>
              </a:spcBef>
              <a:buFontTx/>
              <a:buNone/>
            </a:pPr>
            <a:r>
              <a:rPr lang="sv-SE" altLang="en-US" sz="1800">
                <a:latin typeface="Symbol" panose="05050102010706020507" pitchFamily="18" charset="2"/>
                <a:cs typeface="Arial" panose="020B0604020202020204" pitchFamily="34" charset="0"/>
              </a:rPr>
              <a:t>S</a:t>
            </a:r>
            <a:r>
              <a:rPr lang="en-US" altLang="en-US" sz="1800" baseline="-25000">
                <a:cs typeface="Arial" panose="020B0604020202020204" pitchFamily="34" charset="0"/>
              </a:rPr>
              <a:t>j</a:t>
            </a:r>
            <a:r>
              <a:rPr lang="en-US" altLang="en-US" sz="1800">
                <a:cs typeface="Arial" panose="020B0604020202020204" pitchFamily="34" charset="0"/>
              </a:rPr>
              <a:t> x</a:t>
            </a:r>
            <a:r>
              <a:rPr lang="en-US" altLang="en-US" sz="1800" baseline="-25000">
                <a:cs typeface="Arial" panose="020B0604020202020204" pitchFamily="34" charset="0"/>
              </a:rPr>
              <a:t>ij</a:t>
            </a:r>
            <a:r>
              <a:rPr lang="en-US" altLang="en-US" sz="1800">
                <a:cs typeface="Arial" panose="020B0604020202020204" pitchFamily="34" charset="0"/>
              </a:rPr>
              <a:t> – </a:t>
            </a:r>
            <a:r>
              <a:rPr lang="sv-SE" altLang="en-US" sz="1800">
                <a:cs typeface="Arial" panose="020B0604020202020204" pitchFamily="34" charset="0"/>
              </a:rPr>
              <a:t>S</a:t>
            </a:r>
            <a:r>
              <a:rPr lang="en-US" altLang="en-US" sz="1800" baseline="-25000">
                <a:cs typeface="Arial" panose="020B0604020202020204" pitchFamily="34" charset="0"/>
              </a:rPr>
              <a:t>j</a:t>
            </a:r>
            <a:r>
              <a:rPr lang="en-US" altLang="en-US" sz="1800">
                <a:cs typeface="Arial" panose="020B0604020202020204" pitchFamily="34" charset="0"/>
              </a:rPr>
              <a:t> x</a:t>
            </a:r>
            <a:r>
              <a:rPr lang="en-US" altLang="en-US" sz="1800" baseline="-25000">
                <a:cs typeface="Arial" panose="020B0604020202020204" pitchFamily="34" charset="0"/>
              </a:rPr>
              <a:t>ji</a:t>
            </a:r>
            <a:r>
              <a:rPr lang="en-US" altLang="en-US" sz="1800">
                <a:cs typeface="Arial" panose="020B0604020202020204" pitchFamily="34" charset="0"/>
              </a:rPr>
              <a:t> = 0 for all i</a:t>
            </a:r>
          </a:p>
          <a:p>
            <a:pPr eaLnBrk="1" hangingPunct="1">
              <a:spcBef>
                <a:spcPct val="0"/>
              </a:spcBef>
              <a:buFontTx/>
              <a:buNone/>
            </a:pPr>
            <a:r>
              <a:rPr lang="en-US" altLang="en-US" sz="1800">
                <a:cs typeface="Arial" panose="020B0604020202020204" pitchFamily="34" charset="0"/>
              </a:rPr>
              <a:t>z - </a:t>
            </a:r>
            <a:r>
              <a:rPr lang="en-US" altLang="en-US" sz="1800">
                <a:latin typeface="Symbol" panose="05050102010706020507" pitchFamily="18" charset="2"/>
                <a:cs typeface="Arial" panose="020B0604020202020204" pitchFamily="34" charset="0"/>
              </a:rPr>
              <a:t>S</a:t>
            </a:r>
            <a:r>
              <a:rPr lang="en-US" altLang="en-US" sz="1800" baseline="-25000">
                <a:cs typeface="Arial" panose="020B0604020202020204" pitchFamily="34" charset="0"/>
              </a:rPr>
              <a:t>i</a:t>
            </a:r>
            <a:r>
              <a:rPr lang="en-US" altLang="en-US" sz="1800">
                <a:cs typeface="Arial" panose="020B0604020202020204" pitchFamily="34" charset="0"/>
              </a:rPr>
              <a:t> x</a:t>
            </a:r>
            <a:r>
              <a:rPr lang="en-US" altLang="en-US" sz="1800" baseline="-25000">
                <a:cs typeface="Arial" panose="020B0604020202020204" pitchFamily="34" charset="0"/>
              </a:rPr>
              <a:t>it</a:t>
            </a:r>
            <a:r>
              <a:rPr lang="en-US" altLang="en-US" sz="1800">
                <a:cs typeface="Arial" panose="020B0604020202020204" pitchFamily="34" charset="0"/>
              </a:rPr>
              <a:t> = 0 </a:t>
            </a:r>
          </a:p>
          <a:p>
            <a:pPr eaLnBrk="1" hangingPunct="1">
              <a:spcBef>
                <a:spcPct val="0"/>
              </a:spcBef>
              <a:buFontTx/>
              <a:buNone/>
            </a:pPr>
            <a:r>
              <a:rPr lang="en-US" altLang="en-US" sz="1800">
                <a:cs typeface="Arial" panose="020B0604020202020204" pitchFamily="34" charset="0"/>
              </a:rPr>
              <a:t>0 &lt;= x</a:t>
            </a:r>
            <a:r>
              <a:rPr lang="en-US" altLang="en-US" sz="1800" baseline="-25000">
                <a:cs typeface="Arial" panose="020B0604020202020204" pitchFamily="34" charset="0"/>
              </a:rPr>
              <a:t>ij</a:t>
            </a:r>
            <a:r>
              <a:rPr lang="en-US" altLang="en-US" sz="1800">
                <a:cs typeface="Arial" panose="020B0604020202020204" pitchFamily="34" charset="0"/>
              </a:rPr>
              <a:t> &lt;= s</a:t>
            </a:r>
            <a:r>
              <a:rPr lang="en-US" altLang="en-US" sz="1800" baseline="-25000">
                <a:cs typeface="Arial" panose="020B0604020202020204" pitchFamily="34" charset="0"/>
              </a:rPr>
              <a:t>ij</a:t>
            </a:r>
            <a:r>
              <a:rPr lang="en-US" altLang="en-US" sz="1800">
                <a:cs typeface="Arial" panose="020B0604020202020204" pitchFamily="34" charset="0"/>
              </a:rPr>
              <a:t> for all i,j</a:t>
            </a:r>
          </a:p>
          <a:p>
            <a:pPr>
              <a:spcBef>
                <a:spcPct val="0"/>
              </a:spcBef>
              <a:buFontTx/>
              <a:buNone/>
            </a:pPr>
            <a:endParaRPr lang="en-US" altLang="en-US" sz="1800">
              <a:cs typeface="Arial" panose="020B0604020202020204" pitchFamily="34" charset="0"/>
            </a:endParaRPr>
          </a:p>
        </p:txBody>
      </p:sp>
      <p:sp>
        <p:nvSpPr>
          <p:cNvPr id="55303" name="TextBox 1"/>
          <p:cNvSpPr txBox="1">
            <a:spLocks noChangeArrowheads="1"/>
          </p:cNvSpPr>
          <p:nvPr/>
        </p:nvSpPr>
        <p:spPr bwMode="auto">
          <a:xfrm>
            <a:off x="3905250" y="4800600"/>
            <a:ext cx="409575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a:t>using the formula for social closeness:</a:t>
            </a:r>
          </a:p>
          <a:p>
            <a:pPr lvl="1" eaLnBrk="1" hangingPunct="1">
              <a:spcBef>
                <a:spcPct val="0"/>
              </a:spcBef>
              <a:buFontTx/>
              <a:buNone/>
            </a:pPr>
            <a:endParaRPr lang="en-US" altLang="en-US" sz="1600"/>
          </a:p>
          <a:p>
            <a:pPr lvl="1" eaLnBrk="1" hangingPunct="1">
              <a:spcBef>
                <a:spcPct val="0"/>
              </a:spcBef>
              <a:buFontTx/>
              <a:buNone/>
            </a:pPr>
            <a:r>
              <a:rPr lang="en-US" altLang="en-US" sz="1800"/>
              <a:t>s</a:t>
            </a:r>
            <a:r>
              <a:rPr lang="en-US" altLang="en-US" sz="1800" baseline="-25000"/>
              <a:t>ij</a:t>
            </a:r>
            <a:r>
              <a:rPr lang="en-US" altLang="en-US" sz="1800"/>
              <a:t> = a(s</a:t>
            </a:r>
            <a:r>
              <a:rPr lang="en-US" altLang="en-US" sz="1800" baseline="-25000"/>
              <a:t>kl</a:t>
            </a:r>
            <a:r>
              <a:rPr lang="en-US" altLang="en-US" sz="1800"/>
              <a:t>), a &gt; 0, i /= j, k /= l</a:t>
            </a:r>
          </a:p>
          <a:p>
            <a:pPr>
              <a:spcBef>
                <a:spcPct val="0"/>
              </a:spcBef>
              <a:buFontTx/>
              <a:buNone/>
            </a:pPr>
            <a:endParaRPr lang="en-US" altLang="en-US" sz="1800"/>
          </a:p>
        </p:txBody>
      </p:sp>
      <p:pic>
        <p:nvPicPr>
          <p:cNvPr id="55304" name="Picture 5" descr="ING-SNA-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903413"/>
            <a:ext cx="45720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5" name="Picture 11" descr="World Economic Forum Annual Meeting Davos 20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475" y="3567113"/>
            <a:ext cx="164465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smtClean="0"/>
              <a:t>Maximum Flow Solution</a:t>
            </a:r>
          </a:p>
        </p:txBody>
      </p:sp>
      <p:sp>
        <p:nvSpPr>
          <p:cNvPr id="56323"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E1947E6-4749-4917-99F0-00DBFBE04010}" type="datetime1">
              <a:rPr lang="en-US" altLang="en-US" sz="1200" smtClean="0"/>
              <a:pPr>
                <a:spcBef>
                  <a:spcPct val="0"/>
                </a:spcBef>
                <a:buFontTx/>
                <a:buNone/>
              </a:pPr>
              <a:t>5/23/2021</a:t>
            </a:fld>
            <a:endParaRPr lang="en-US" altLang="en-US" sz="1200" smtClean="0"/>
          </a:p>
        </p:txBody>
      </p:sp>
      <p:sp>
        <p:nvSpPr>
          <p:cNvPr id="56324"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smtClean="0"/>
              <a:t>2-</a:t>
            </a:r>
            <a:fld id="{1F352EC8-5DEB-4AC1-9B8B-5A2C1C77E44B}" type="slidenum">
              <a:rPr lang="en-US" altLang="en-US" sz="1200" smtClean="0"/>
              <a:pPr>
                <a:spcBef>
                  <a:spcPct val="0"/>
                </a:spcBef>
                <a:buFontTx/>
                <a:buNone/>
              </a:pPr>
              <a:t>52</a:t>
            </a:fld>
            <a:endParaRPr lang="en-US" altLang="en-US" sz="1200" smtClean="0"/>
          </a:p>
        </p:txBody>
      </p:sp>
      <p:pic>
        <p:nvPicPr>
          <p:cNvPr id="56325"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8263" y="1228725"/>
            <a:ext cx="6467475"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smtClean="0"/>
              <a:t>But ….</a:t>
            </a:r>
          </a:p>
        </p:txBody>
      </p:sp>
      <p:sp>
        <p:nvSpPr>
          <p:cNvPr id="57347" name="Content Placeholder 2"/>
          <p:cNvSpPr>
            <a:spLocks noGrp="1"/>
          </p:cNvSpPr>
          <p:nvPr>
            <p:ph idx="1"/>
          </p:nvPr>
        </p:nvSpPr>
        <p:spPr/>
        <p:txBody>
          <a:bodyPr/>
          <a:lstStyle/>
          <a:p>
            <a:r>
              <a:rPr lang="en-US" altLang="en-US" smtClean="0"/>
              <a:t>Observe that Rafsanjani was:</a:t>
            </a:r>
          </a:p>
          <a:p>
            <a:pPr lvl="1"/>
            <a:r>
              <a:rPr lang="en-US" altLang="en-US" smtClean="0"/>
              <a:t>once the President of Iran, a member of or closely associated with all of the major governmental departments,</a:t>
            </a:r>
          </a:p>
          <a:p>
            <a:pPr lvl="1"/>
            <a:r>
              <a:rPr lang="en-US" altLang="en-US" smtClean="0"/>
              <a:t>and likely informally retains some or all those membership ties.</a:t>
            </a:r>
          </a:p>
          <a:p>
            <a:r>
              <a:rPr lang="en-US" altLang="en-US" smtClean="0"/>
              <a:t>Further, observe that Khatami served under Rafsanjani when he was President.</a:t>
            </a:r>
          </a:p>
          <a:p>
            <a:r>
              <a:rPr lang="en-US" altLang="en-US" smtClean="0"/>
              <a:t>Update the model using this additional contextual data and recalculate the flow.</a:t>
            </a:r>
          </a:p>
          <a:p>
            <a:r>
              <a:rPr lang="en-US" altLang="en-US" smtClean="0"/>
              <a:t>Additional notional edges have been added to represent Rafsanjani's influence in the informal context</a:t>
            </a:r>
          </a:p>
        </p:txBody>
      </p:sp>
      <p:sp>
        <p:nvSpPr>
          <p:cNvPr id="57348"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B38613D0-90E1-4B7C-BB23-BAABEFDEB8F3}" type="datetime1">
              <a:rPr lang="en-US" altLang="en-US" sz="1200" smtClean="0"/>
              <a:pPr>
                <a:spcBef>
                  <a:spcPct val="0"/>
                </a:spcBef>
                <a:buFontTx/>
                <a:buNone/>
              </a:pPr>
              <a:t>5/23/2021</a:t>
            </a:fld>
            <a:endParaRPr lang="en-US" altLang="en-US" sz="1200" smtClean="0"/>
          </a:p>
        </p:txBody>
      </p:sp>
      <p:sp>
        <p:nvSpPr>
          <p:cNvPr id="57349"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smtClean="0"/>
              <a:t>2-</a:t>
            </a:r>
            <a:fld id="{20146460-E411-43D2-B6B2-F898D8B13189}" type="slidenum">
              <a:rPr lang="en-US" altLang="en-US" sz="1200" smtClean="0"/>
              <a:pPr>
                <a:spcBef>
                  <a:spcPct val="0"/>
                </a:spcBef>
                <a:buFontTx/>
                <a:buNone/>
              </a:pPr>
              <a:t>53</a:t>
            </a:fld>
            <a:endParaRPr lang="en-US" altLang="en-US" sz="1200" smtClean="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smtClean="0"/>
              <a:t>Revised Maximum Flow Model</a:t>
            </a:r>
          </a:p>
        </p:txBody>
      </p:sp>
      <p:sp>
        <p:nvSpPr>
          <p:cNvPr id="58371"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2EBB6EF7-D0C4-4B76-800F-40F05CA0AC3E}" type="datetime1">
              <a:rPr lang="en-US" altLang="en-US" sz="1200" smtClean="0"/>
              <a:pPr>
                <a:spcBef>
                  <a:spcPct val="0"/>
                </a:spcBef>
                <a:buFontTx/>
                <a:buNone/>
              </a:pPr>
              <a:t>5/23/2021</a:t>
            </a:fld>
            <a:endParaRPr lang="en-US" altLang="en-US" sz="1200" smtClean="0"/>
          </a:p>
        </p:txBody>
      </p:sp>
      <p:sp>
        <p:nvSpPr>
          <p:cNvPr id="58372"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smtClean="0"/>
              <a:t>2-</a:t>
            </a:r>
            <a:fld id="{C9CE2816-6534-4DB4-A453-3B32FF57ECF1}" type="slidenum">
              <a:rPr lang="en-US" altLang="en-US" sz="1200" smtClean="0"/>
              <a:pPr>
                <a:spcBef>
                  <a:spcPct val="0"/>
                </a:spcBef>
                <a:buFontTx/>
                <a:buNone/>
              </a:pPr>
              <a:t>54</a:t>
            </a:fld>
            <a:endParaRPr lang="en-US" altLang="en-US" sz="1200" smtClean="0"/>
          </a:p>
        </p:txBody>
      </p:sp>
      <p:pic>
        <p:nvPicPr>
          <p:cNvPr id="5837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2025" y="1143000"/>
            <a:ext cx="6657975"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ltLang="en-US" smtClean="0"/>
              <a:t>Rafsanjani’s Influence</a:t>
            </a:r>
          </a:p>
        </p:txBody>
      </p:sp>
      <p:sp>
        <p:nvSpPr>
          <p:cNvPr id="59395"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A5A7FC40-47F0-4BB3-86A6-4150E2DA726D}" type="datetime1">
              <a:rPr lang="en-US" altLang="en-US" sz="1200" smtClean="0"/>
              <a:pPr>
                <a:spcBef>
                  <a:spcPct val="0"/>
                </a:spcBef>
                <a:buFontTx/>
                <a:buNone/>
              </a:pPr>
              <a:t>5/23/2021</a:t>
            </a:fld>
            <a:endParaRPr lang="en-US" altLang="en-US" sz="1200" smtClean="0"/>
          </a:p>
        </p:txBody>
      </p:sp>
      <p:sp>
        <p:nvSpPr>
          <p:cNvPr id="59396"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smtClean="0"/>
              <a:t>2-</a:t>
            </a:r>
            <a:fld id="{4A3FEDEB-C47C-4C9E-AEC6-51CB0A7BDA6F}" type="slidenum">
              <a:rPr lang="en-US" altLang="en-US" sz="1200" smtClean="0"/>
              <a:pPr>
                <a:spcBef>
                  <a:spcPct val="0"/>
                </a:spcBef>
                <a:buFontTx/>
                <a:buNone/>
              </a:pPr>
              <a:t>55</a:t>
            </a:fld>
            <a:endParaRPr lang="en-US" altLang="en-US" sz="1200" smtClean="0"/>
          </a:p>
        </p:txBody>
      </p:sp>
      <p:pic>
        <p:nvPicPr>
          <p:cNvPr id="59397" name="Picture 2" descr="HASHEMI RAFSANJANI- 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19200"/>
            <a:ext cx="3295650"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4324350"/>
            <a:ext cx="340042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9" name="TextBox 6"/>
          <p:cNvSpPr txBox="1">
            <a:spLocks noChangeArrowheads="1"/>
          </p:cNvSpPr>
          <p:nvPr/>
        </p:nvSpPr>
        <p:spPr bwMode="auto">
          <a:xfrm>
            <a:off x="4343400" y="1371600"/>
            <a:ext cx="44196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800"/>
              <a:t>These results indicate that Rafsanjani</a:t>
            </a:r>
          </a:p>
          <a:p>
            <a:pPr>
              <a:spcBef>
                <a:spcPct val="0"/>
              </a:spcBef>
              <a:buFontTx/>
              <a:buNone/>
            </a:pPr>
            <a:r>
              <a:rPr lang="en-US" altLang="en-US" sz="1800"/>
              <a:t>actually has a greater potential to influence key Iranian government decision-making bodies than Khatami. </a:t>
            </a:r>
          </a:p>
          <a:p>
            <a:pPr>
              <a:spcBef>
                <a:spcPct val="0"/>
              </a:spcBef>
              <a:buFontTx/>
              <a:buNone/>
            </a:pPr>
            <a:endParaRPr lang="en-US" altLang="en-US" sz="1800"/>
          </a:p>
          <a:p>
            <a:pPr>
              <a:spcBef>
                <a:spcPct val="0"/>
              </a:spcBef>
              <a:buFontTx/>
              <a:buNone/>
            </a:pPr>
            <a:r>
              <a:rPr lang="en-US" altLang="en-US" sz="1800"/>
              <a:t>This result implies that targeting Rafsanjani would result in a greater potential to influence the decisions of the Iranian government than targeting any</a:t>
            </a:r>
          </a:p>
          <a:p>
            <a:pPr>
              <a:spcBef>
                <a:spcPct val="0"/>
              </a:spcBef>
              <a:buFontTx/>
              <a:buNone/>
            </a:pPr>
            <a:r>
              <a:rPr lang="en-US" altLang="en-US" sz="1800"/>
              <a:t>other individual senior Iranian leader.</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en-US" smtClean="0"/>
              <a:t>Revised Maximum Flow Solution</a:t>
            </a:r>
          </a:p>
        </p:txBody>
      </p:sp>
      <p:sp>
        <p:nvSpPr>
          <p:cNvPr id="60419"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F1BAD3A4-4533-4596-922F-427F503CF5BA}" type="datetime1">
              <a:rPr lang="en-US" altLang="en-US" sz="1200" smtClean="0"/>
              <a:pPr>
                <a:spcBef>
                  <a:spcPct val="0"/>
                </a:spcBef>
                <a:buFontTx/>
                <a:buNone/>
              </a:pPr>
              <a:t>5/23/2021</a:t>
            </a:fld>
            <a:endParaRPr lang="en-US" altLang="en-US" sz="1200" smtClean="0"/>
          </a:p>
        </p:txBody>
      </p:sp>
      <p:sp>
        <p:nvSpPr>
          <p:cNvPr id="60420"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smtClean="0"/>
              <a:t>2-</a:t>
            </a:r>
            <a:fld id="{71B5E4CB-9DF0-4714-80F1-499D184AAFE3}" type="slidenum">
              <a:rPr lang="en-US" altLang="en-US" sz="1200" smtClean="0"/>
              <a:pPr>
                <a:spcBef>
                  <a:spcPct val="0"/>
                </a:spcBef>
                <a:buFontTx/>
                <a:buNone/>
              </a:pPr>
              <a:t>56</a:t>
            </a:fld>
            <a:endParaRPr lang="en-US" altLang="en-US" sz="1200" smtClean="0"/>
          </a:p>
        </p:txBody>
      </p:sp>
      <p:pic>
        <p:nvPicPr>
          <p:cNvPr id="60421"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1009650"/>
            <a:ext cx="67818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en-US" smtClean="0"/>
              <a:t>SNA: Centrality – Measuring Power</a:t>
            </a:r>
          </a:p>
        </p:txBody>
      </p:sp>
      <p:sp>
        <p:nvSpPr>
          <p:cNvPr id="61443" name="Rectangle 3"/>
          <p:cNvSpPr>
            <a:spLocks noGrp="1" noChangeArrowheads="1"/>
          </p:cNvSpPr>
          <p:nvPr>
            <p:ph type="body" idx="1"/>
          </p:nvPr>
        </p:nvSpPr>
        <p:spPr/>
        <p:txBody>
          <a:bodyPr/>
          <a:lstStyle/>
          <a:p>
            <a:r>
              <a:rPr lang="en-US" altLang="en-US" smtClean="0"/>
              <a:t>Does success depend on local or distal connections?</a:t>
            </a:r>
          </a:p>
          <a:p>
            <a:r>
              <a:rPr lang="en-US" altLang="en-US" smtClean="0"/>
              <a:t>Does success depend on the power/centrality of other actors/vertices to which a focal vertex is connected?</a:t>
            </a:r>
          </a:p>
          <a:p>
            <a:r>
              <a:rPr lang="en-US" altLang="en-US" smtClean="0"/>
              <a:t>Do resources “flow through” intermediary nodes, so that indirect relationships become proxies for direct ones?</a:t>
            </a:r>
          </a:p>
          <a:p>
            <a:r>
              <a:rPr lang="en-US" altLang="en-US" smtClean="0"/>
              <a:t>Or is centrality more in the way of an indicator of exchange opportunities/bargaining power?</a:t>
            </a:r>
          </a:p>
          <a:p>
            <a:r>
              <a:rPr lang="en-US" altLang="en-US" smtClean="0"/>
              <a:t>What are the “rules of the game” as regards the activation of multiple relationships?</a:t>
            </a:r>
          </a:p>
        </p:txBody>
      </p:sp>
      <p:sp>
        <p:nvSpPr>
          <p:cNvPr id="61444"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5E2FBDAF-51BC-4A04-91F1-555C12650822}" type="datetime1">
              <a:rPr lang="en-US" altLang="en-US" sz="1200" smtClean="0"/>
              <a:pPr>
                <a:spcBef>
                  <a:spcPct val="0"/>
                </a:spcBef>
                <a:buFontTx/>
                <a:buNone/>
              </a:pPr>
              <a:t>5/23/2021</a:t>
            </a:fld>
            <a:endParaRPr lang="en-US" altLang="en-US" sz="1200" smtClean="0"/>
          </a:p>
        </p:txBody>
      </p:sp>
      <p:sp>
        <p:nvSpPr>
          <p:cNvPr id="61445" name="Slide Number Placeholder 2"/>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smtClean="0"/>
              <a:t>2-</a:t>
            </a:r>
            <a:fld id="{6A389D00-9DCD-4AEB-BAA4-679328BF42C8}" type="slidenum">
              <a:rPr lang="en-US" altLang="en-US" sz="1200" smtClean="0"/>
              <a:pPr>
                <a:spcBef>
                  <a:spcPct val="0"/>
                </a:spcBef>
                <a:buFontTx/>
                <a:buNone/>
              </a:pPr>
              <a:t>57</a:t>
            </a:fld>
            <a:endParaRPr lang="en-US" altLang="en-US" sz="1200" smtClean="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smtClean="0"/>
              <a:t>Graphs &amp; Networks: Challenges</a:t>
            </a:r>
          </a:p>
        </p:txBody>
      </p:sp>
      <p:sp>
        <p:nvSpPr>
          <p:cNvPr id="63491" name="Rectangle 3"/>
          <p:cNvSpPr>
            <a:spLocks noGrp="1" noChangeArrowheads="1"/>
          </p:cNvSpPr>
          <p:nvPr>
            <p:ph type="body" idx="1"/>
          </p:nvPr>
        </p:nvSpPr>
        <p:spPr/>
        <p:txBody>
          <a:bodyPr/>
          <a:lstStyle/>
          <a:p>
            <a:r>
              <a:rPr lang="en-US" altLang="en-US" sz="2000" u="sng" smtClean="0"/>
              <a:t>Problem</a:t>
            </a:r>
            <a:r>
              <a:rPr lang="en-US" altLang="en-US" sz="2000" smtClean="0"/>
              <a:t>: static algorithms over dynamic graphs do not perform very well; need new algorithms</a:t>
            </a:r>
          </a:p>
          <a:p>
            <a:r>
              <a:rPr lang="en-US" altLang="en-US" sz="2000" u="sng" smtClean="0"/>
              <a:t>Problem</a:t>
            </a:r>
            <a:r>
              <a:rPr lang="en-US" altLang="en-US" sz="2000" smtClean="0"/>
              <a:t>: sparse graphs are often recast as sparse matrices or sets of sparse linear equations</a:t>
            </a:r>
          </a:p>
          <a:p>
            <a:pPr lvl="1"/>
            <a:r>
              <a:rPr lang="en-US" altLang="en-US" smtClean="0"/>
              <a:t>Just shift the computational burden</a:t>
            </a:r>
          </a:p>
          <a:p>
            <a:r>
              <a:rPr lang="en-US" altLang="en-US" sz="2000" u="sng" smtClean="0"/>
              <a:t>Problem</a:t>
            </a:r>
            <a:r>
              <a:rPr lang="en-US" altLang="en-US" sz="2000" smtClean="0"/>
              <a:t>: labeling graph nodes and edges with domain information</a:t>
            </a:r>
          </a:p>
          <a:p>
            <a:r>
              <a:rPr lang="en-US" altLang="en-US" sz="2000" u="sng" smtClean="0"/>
              <a:t>Problem</a:t>
            </a:r>
            <a:r>
              <a:rPr lang="en-US" altLang="en-US" sz="2000" smtClean="0"/>
              <a:t>: sampling a dynamic graph/network at fixed intervals – what can we learn?</a:t>
            </a:r>
          </a:p>
          <a:p>
            <a:r>
              <a:rPr lang="en-US" altLang="en-US" sz="2000" u="sng" smtClean="0"/>
              <a:t>Problem</a:t>
            </a:r>
            <a:r>
              <a:rPr lang="en-US" altLang="en-US" sz="2000" smtClean="0"/>
              <a:t>: multiple edges connecting nodes lead to multiple paths through the graph? How does the number of paths increase?</a:t>
            </a:r>
          </a:p>
          <a:p>
            <a:r>
              <a:rPr lang="en-US" altLang="en-US" sz="2000" u="sng" smtClean="0"/>
              <a:t>Problem</a:t>
            </a:r>
            <a:r>
              <a:rPr lang="en-US" altLang="en-US" sz="2000" smtClean="0"/>
              <a:t>: merging or splitting graphs; what are the criteria?</a:t>
            </a:r>
          </a:p>
          <a:p>
            <a:pPr>
              <a:buFontTx/>
              <a:buNone/>
            </a:pPr>
            <a:r>
              <a:rPr lang="en-US" altLang="en-US" sz="2000" smtClean="0"/>
              <a:t>	(Equivalent to the Merge Problem in Ontologies)</a:t>
            </a:r>
          </a:p>
        </p:txBody>
      </p:sp>
      <p:sp>
        <p:nvSpPr>
          <p:cNvPr id="63492" name="Slide Number Placeholder 2"/>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l">
              <a:spcBef>
                <a:spcPct val="0"/>
              </a:spcBef>
              <a:buFontTx/>
              <a:buNone/>
            </a:pPr>
            <a:r>
              <a:rPr lang="en-US" altLang="en-US" sz="1200" smtClean="0"/>
              <a:t>2-</a:t>
            </a:r>
            <a:fld id="{0646B7A0-D473-404C-AFE1-C02B83CEC244}" type="slidenum">
              <a:rPr lang="en-US" altLang="en-US" sz="1200" smtClean="0"/>
              <a:pPr algn="l">
                <a:spcBef>
                  <a:spcPct val="0"/>
                </a:spcBef>
                <a:buFontTx/>
                <a:buNone/>
              </a:pPr>
              <a:t>58</a:t>
            </a:fld>
            <a:endParaRPr lang="en-US" altLang="en-US" sz="1200" smtClean="0"/>
          </a:p>
        </p:txBody>
      </p:sp>
      <p:sp>
        <p:nvSpPr>
          <p:cNvPr id="63493"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C4479A0C-18E4-4F1F-AE9E-2B8697B7BCB1}" type="datetime1">
              <a:rPr lang="en-US" altLang="en-US" sz="1200" smtClean="0"/>
              <a:pPr>
                <a:spcBef>
                  <a:spcPct val="0"/>
                </a:spcBef>
                <a:buFontTx/>
                <a:buNone/>
              </a:pPr>
              <a:t>5/23/2021</a:t>
            </a:fld>
            <a:endParaRPr lang="en-US" altLang="en-US" sz="1200" smtClean="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smtClean="0"/>
              <a:t>Social Network Analysis: Challenges</a:t>
            </a:r>
          </a:p>
        </p:txBody>
      </p:sp>
      <p:sp>
        <p:nvSpPr>
          <p:cNvPr id="64515" name="Rectangle 3"/>
          <p:cNvSpPr>
            <a:spLocks noGrp="1" noChangeArrowheads="1"/>
          </p:cNvSpPr>
          <p:nvPr>
            <p:ph type="body" idx="1"/>
          </p:nvPr>
        </p:nvSpPr>
        <p:spPr/>
        <p:txBody>
          <a:bodyPr/>
          <a:lstStyle/>
          <a:p>
            <a:r>
              <a:rPr lang="en-US" altLang="en-US" smtClean="0"/>
              <a:t>Can be hard to observe relations. You can interview friends, but you cannot interview a friendship, so:</a:t>
            </a:r>
          </a:p>
          <a:p>
            <a:pPr lvl="1"/>
            <a:r>
              <a:rPr lang="en-US" altLang="en-US" sz="1600" smtClean="0"/>
              <a:t>Measure and aggregate attributes of individuals. </a:t>
            </a:r>
          </a:p>
          <a:p>
            <a:pPr lvl="1"/>
            <a:r>
              <a:rPr lang="en-US" altLang="en-US" sz="1600" smtClean="0"/>
              <a:t>Model social life as correlations among individual attributes (e.g. age, race, gender, education, income)</a:t>
            </a:r>
          </a:p>
          <a:p>
            <a:r>
              <a:rPr lang="en-US" altLang="en-US" smtClean="0"/>
              <a:t>Challenges for current tools and techniques:</a:t>
            </a:r>
          </a:p>
          <a:p>
            <a:pPr lvl="1"/>
            <a:r>
              <a:rPr lang="en-US" altLang="en-US" sz="1600" smtClean="0"/>
              <a:t>Accounting for missing or erroneous data</a:t>
            </a:r>
          </a:p>
          <a:p>
            <a:pPr lvl="1"/>
            <a:r>
              <a:rPr lang="en-US" altLang="en-US" sz="1600" smtClean="0"/>
              <a:t>Modeling dynamic changes in network structure (diachronic change)</a:t>
            </a:r>
          </a:p>
          <a:p>
            <a:pPr lvl="1"/>
            <a:r>
              <a:rPr lang="en-US" altLang="en-US" sz="1600" smtClean="0"/>
              <a:t>Modeling key flows, identify key players</a:t>
            </a:r>
          </a:p>
          <a:p>
            <a:pPr lvl="1"/>
            <a:r>
              <a:rPr lang="en-US" altLang="en-US" sz="1600" smtClean="0"/>
              <a:t>Detecting vulnerabilities</a:t>
            </a:r>
          </a:p>
          <a:p>
            <a:pPr lvl="1"/>
            <a:r>
              <a:rPr lang="en-US" altLang="en-US" sz="1600" smtClean="0"/>
              <a:t>Performing what-if analyses</a:t>
            </a:r>
          </a:p>
          <a:p>
            <a:r>
              <a:rPr lang="en-US" altLang="en-US" smtClean="0"/>
              <a:t>SNA is largely based on graph theory which today exists at the nexus of topology and combinatorics</a:t>
            </a:r>
          </a:p>
        </p:txBody>
      </p:sp>
      <p:sp>
        <p:nvSpPr>
          <p:cNvPr id="64516"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1C24DABC-A813-4779-89D5-6CD2309E6B06}" type="datetime1">
              <a:rPr lang="en-US" altLang="en-US" sz="1200" smtClean="0"/>
              <a:pPr>
                <a:spcBef>
                  <a:spcPct val="0"/>
                </a:spcBef>
                <a:buFontTx/>
                <a:buNone/>
              </a:pPr>
              <a:t>5/23/2021</a:t>
            </a:fld>
            <a:endParaRPr lang="en-US" altLang="en-US" sz="1200" smtClean="0"/>
          </a:p>
        </p:txBody>
      </p:sp>
      <p:sp>
        <p:nvSpPr>
          <p:cNvPr id="64517" name="Slide Number Placeholder 2"/>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smtClean="0"/>
              <a:t>2-</a:t>
            </a:r>
            <a:fld id="{F7A0E366-38D4-4769-A8BE-D9983BEADB28}" type="slidenum">
              <a:rPr lang="en-US" altLang="en-US" sz="1200" smtClean="0"/>
              <a:pPr>
                <a:spcBef>
                  <a:spcPct val="0"/>
                </a:spcBef>
                <a:buFontTx/>
                <a:buNone/>
              </a:pPr>
              <a:t>59</a:t>
            </a:fld>
            <a:endParaRPr lang="en-US" altLang="en-US" sz="120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Date Placeholder 3"/>
          <p:cNvSpPr txBox="1">
            <a:spLocks noGrp="1"/>
          </p:cNvSpPr>
          <p:nvPr/>
        </p:nvSpPr>
        <p:spPr bwMode="auto">
          <a:xfrm>
            <a:off x="457200" y="6248400"/>
            <a:ext cx="1371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fld id="{2D6258A0-9DA9-4050-8DB1-8EA753F40631}" type="datetime1">
              <a:rPr lang="en-US" altLang="en-US" sz="1400"/>
              <a:pPr eaLnBrk="1" hangingPunct="1">
                <a:spcBef>
                  <a:spcPct val="0"/>
                </a:spcBef>
                <a:buFontTx/>
                <a:buNone/>
              </a:pPr>
              <a:t>5/23/2021</a:t>
            </a:fld>
            <a:endParaRPr lang="en-US" altLang="en-US" sz="1400" dirty="0"/>
          </a:p>
        </p:txBody>
      </p:sp>
      <p:sp>
        <p:nvSpPr>
          <p:cNvPr id="10243" name="Footer Placeholder 4"/>
          <p:cNvSpPr txBox="1">
            <a:spLocks noGrp="1"/>
          </p:cNvSpPr>
          <p:nvPr/>
        </p:nvSpPr>
        <p:spPr bwMode="auto">
          <a:xfrm>
            <a:off x="2057400" y="6248400"/>
            <a:ext cx="51054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endParaRPr lang="en-US" altLang="en-US" sz="1400" dirty="0"/>
          </a:p>
        </p:txBody>
      </p:sp>
      <p:sp>
        <p:nvSpPr>
          <p:cNvPr id="10244" name="Rectangle 2"/>
          <p:cNvSpPr>
            <a:spLocks noGrp="1" noChangeArrowheads="1"/>
          </p:cNvSpPr>
          <p:nvPr>
            <p:ph type="title"/>
          </p:nvPr>
        </p:nvSpPr>
        <p:spPr/>
        <p:txBody>
          <a:bodyPr/>
          <a:lstStyle/>
          <a:p>
            <a:r>
              <a:rPr lang="en-US" altLang="en-US" dirty="0" smtClean="0"/>
              <a:t>Graph/Network Theory - IV</a:t>
            </a:r>
          </a:p>
        </p:txBody>
      </p:sp>
      <p:sp>
        <p:nvSpPr>
          <p:cNvPr id="10245" name="Rectangle 3"/>
          <p:cNvSpPr>
            <a:spLocks noGrp="1" noChangeArrowheads="1"/>
          </p:cNvSpPr>
          <p:nvPr>
            <p:ph type="body" idx="1"/>
          </p:nvPr>
        </p:nvSpPr>
        <p:spPr>
          <a:xfrm>
            <a:off x="476250" y="1070768"/>
            <a:ext cx="4553233" cy="5059363"/>
          </a:xfrm>
        </p:spPr>
        <p:txBody>
          <a:bodyPr/>
          <a:lstStyle/>
          <a:p>
            <a:pPr>
              <a:lnSpc>
                <a:spcPct val="90000"/>
              </a:lnSpc>
            </a:pPr>
            <a:r>
              <a:rPr lang="en-US" altLang="en-US" sz="1800" dirty="0" smtClean="0">
                <a:solidFill>
                  <a:schemeClr val="tx2"/>
                </a:solidFill>
              </a:rPr>
              <a:t>Path:</a:t>
            </a:r>
            <a:endParaRPr lang="en-US" altLang="en-US" sz="1800" dirty="0">
              <a:solidFill>
                <a:schemeClr val="tx2"/>
              </a:solidFill>
            </a:endParaRPr>
          </a:p>
          <a:p>
            <a:pPr lvl="1">
              <a:lnSpc>
                <a:spcPct val="90000"/>
              </a:lnSpc>
            </a:pPr>
            <a:r>
              <a:rPr lang="en-US" altLang="en-US" sz="1400" dirty="0" smtClean="0"/>
              <a:t>A sequence </a:t>
            </a:r>
            <a:r>
              <a:rPr lang="en-US" altLang="en-US" sz="1400" dirty="0"/>
              <a:t>of alternating </a:t>
            </a:r>
            <a:r>
              <a:rPr lang="en-US" altLang="en-US" sz="1400" dirty="0" smtClean="0"/>
              <a:t>nodes </a:t>
            </a:r>
            <a:r>
              <a:rPr lang="en-US" altLang="en-US" sz="1400" dirty="0"/>
              <a:t>and edges </a:t>
            </a:r>
          </a:p>
          <a:p>
            <a:pPr lvl="1">
              <a:lnSpc>
                <a:spcPct val="90000"/>
              </a:lnSpc>
            </a:pPr>
            <a:r>
              <a:rPr lang="en-US" altLang="en-US" sz="1400" dirty="0" smtClean="0"/>
              <a:t>Begins </a:t>
            </a:r>
            <a:r>
              <a:rPr lang="en-US" altLang="en-US" sz="1400" dirty="0"/>
              <a:t>with a </a:t>
            </a:r>
            <a:r>
              <a:rPr lang="en-US" altLang="en-US" sz="1400" dirty="0" smtClean="0"/>
              <a:t>node and ends </a:t>
            </a:r>
            <a:r>
              <a:rPr lang="en-US" altLang="en-US" sz="1400" dirty="0"/>
              <a:t>with a </a:t>
            </a:r>
            <a:r>
              <a:rPr lang="en-US" altLang="en-US" sz="1400" dirty="0" smtClean="0"/>
              <a:t>node</a:t>
            </a:r>
            <a:endParaRPr lang="en-US" altLang="en-US" sz="1400" dirty="0"/>
          </a:p>
          <a:p>
            <a:pPr lvl="1"/>
            <a:r>
              <a:rPr lang="en-US" altLang="en-US" sz="1400" dirty="0" smtClean="0"/>
              <a:t>Two </a:t>
            </a:r>
            <a:r>
              <a:rPr lang="en-US" altLang="en-US" sz="1400" dirty="0"/>
              <a:t>paths are </a:t>
            </a:r>
            <a:r>
              <a:rPr lang="en-US" altLang="en-US" sz="1400" i="1" dirty="0"/>
              <a:t>point-disjoint</a:t>
            </a:r>
            <a:r>
              <a:rPr lang="en-US" altLang="en-US" sz="1400" dirty="0"/>
              <a:t> if they don't share any nodes.</a:t>
            </a:r>
          </a:p>
          <a:p>
            <a:pPr lvl="1"/>
            <a:r>
              <a:rPr lang="en-US" altLang="en-US" sz="1400" dirty="0"/>
              <a:t>Two paths are </a:t>
            </a:r>
            <a:r>
              <a:rPr lang="en-US" altLang="en-US" sz="1400" i="1" dirty="0"/>
              <a:t>edge-disjoint</a:t>
            </a:r>
            <a:r>
              <a:rPr lang="en-US" altLang="en-US" sz="1400" dirty="0"/>
              <a:t> if they don't share any edges</a:t>
            </a:r>
            <a:r>
              <a:rPr lang="en-US" altLang="en-US" sz="1400" dirty="0" smtClean="0"/>
              <a:t>.</a:t>
            </a:r>
          </a:p>
          <a:p>
            <a:r>
              <a:rPr lang="en-US" altLang="en-US" sz="1800" dirty="0" smtClean="0"/>
              <a:t>Path Attributes:</a:t>
            </a:r>
            <a:endParaRPr lang="en-US" altLang="en-US" sz="1800" dirty="0"/>
          </a:p>
          <a:p>
            <a:pPr lvl="1"/>
            <a:r>
              <a:rPr lang="en-US" altLang="en-US" sz="1600" dirty="0"/>
              <a:t>A </a:t>
            </a:r>
            <a:r>
              <a:rPr lang="en-US" altLang="en-US" sz="1600" i="1" dirty="0"/>
              <a:t>walk</a:t>
            </a:r>
            <a:r>
              <a:rPr lang="en-US" altLang="en-US" sz="1600" dirty="0"/>
              <a:t> is a path with no restriction on the number of times a node can be visited.</a:t>
            </a:r>
          </a:p>
          <a:p>
            <a:pPr lvl="1"/>
            <a:r>
              <a:rPr lang="en-US" altLang="en-US" sz="1600" dirty="0"/>
              <a:t>The </a:t>
            </a:r>
            <a:r>
              <a:rPr lang="en-US" altLang="en-US" sz="1600" i="1" dirty="0"/>
              <a:t>length of a path</a:t>
            </a:r>
            <a:r>
              <a:rPr lang="en-US" altLang="en-US" sz="1600" dirty="0"/>
              <a:t> is defined as the number of edges in it.</a:t>
            </a:r>
          </a:p>
          <a:p>
            <a:pPr lvl="1"/>
            <a:r>
              <a:rPr lang="en-US" altLang="en-US" sz="1600" dirty="0"/>
              <a:t>The </a:t>
            </a:r>
            <a:r>
              <a:rPr lang="en-US" altLang="en-US" sz="1600" i="1" dirty="0"/>
              <a:t>shortest path </a:t>
            </a:r>
            <a:r>
              <a:rPr lang="en-US" altLang="en-US" sz="1600" dirty="0"/>
              <a:t>between two nodes is called a </a:t>
            </a:r>
            <a:r>
              <a:rPr lang="en-US" altLang="en-US" sz="1600" i="1" dirty="0"/>
              <a:t>geodesic</a:t>
            </a:r>
            <a:r>
              <a:rPr lang="en-US" altLang="en-US" sz="1600" dirty="0"/>
              <a:t>.   </a:t>
            </a:r>
          </a:p>
          <a:p>
            <a:pPr>
              <a:lnSpc>
                <a:spcPct val="90000"/>
              </a:lnSpc>
            </a:pPr>
            <a:r>
              <a:rPr lang="en-US" altLang="en-US" sz="1800" dirty="0" smtClean="0"/>
              <a:t>Examples</a:t>
            </a:r>
            <a:endParaRPr lang="en-US" altLang="en-US" sz="1800" dirty="0"/>
          </a:p>
          <a:p>
            <a:pPr lvl="1">
              <a:lnSpc>
                <a:spcPct val="90000"/>
              </a:lnSpc>
            </a:pPr>
            <a:r>
              <a:rPr lang="en-US" altLang="en-US" sz="1600" dirty="0">
                <a:solidFill>
                  <a:schemeClr val="tx2"/>
                </a:solidFill>
              </a:rPr>
              <a:t>P</a:t>
            </a:r>
            <a:r>
              <a:rPr lang="en-US" altLang="en-US" sz="1600" baseline="-25000" dirty="0">
                <a:solidFill>
                  <a:schemeClr val="tx2"/>
                </a:solidFill>
              </a:rPr>
              <a:t>1</a:t>
            </a:r>
            <a:r>
              <a:rPr lang="en-US" altLang="en-US" sz="1600" dirty="0">
                <a:solidFill>
                  <a:schemeClr val="tx2"/>
                </a:solidFill>
              </a:rPr>
              <a:t>=(V,b,X,h,Z)</a:t>
            </a:r>
            <a:r>
              <a:rPr lang="en-US" altLang="en-US" sz="1600" dirty="0"/>
              <a:t> is a simple path</a:t>
            </a:r>
          </a:p>
          <a:p>
            <a:pPr lvl="1">
              <a:lnSpc>
                <a:spcPct val="90000"/>
              </a:lnSpc>
            </a:pPr>
            <a:r>
              <a:rPr lang="en-US" altLang="en-US" sz="1600" dirty="0">
                <a:solidFill>
                  <a:schemeClr val="accent2"/>
                </a:solidFill>
              </a:rPr>
              <a:t>P</a:t>
            </a:r>
            <a:r>
              <a:rPr lang="en-US" altLang="en-US" sz="1600" baseline="-25000" dirty="0">
                <a:solidFill>
                  <a:schemeClr val="accent2"/>
                </a:solidFill>
              </a:rPr>
              <a:t>2</a:t>
            </a:r>
            <a:r>
              <a:rPr lang="en-US" altLang="en-US" sz="1600" dirty="0">
                <a:solidFill>
                  <a:schemeClr val="accent2"/>
                </a:solidFill>
              </a:rPr>
              <a:t>=(U,c,W,e,X,g,Y,f,W,d,V)</a:t>
            </a:r>
            <a:r>
              <a:rPr lang="en-US" altLang="en-US" sz="1600" dirty="0"/>
              <a:t> is a path that is not </a:t>
            </a:r>
            <a:r>
              <a:rPr lang="en-US" altLang="en-US" sz="1600" dirty="0" smtClean="0"/>
              <a:t>simple</a:t>
            </a:r>
            <a:endParaRPr lang="en-US" altLang="en-US" sz="1600" dirty="0"/>
          </a:p>
        </p:txBody>
      </p:sp>
      <p:sp>
        <p:nvSpPr>
          <p:cNvPr id="6" name="Freeform 5"/>
          <p:cNvSpPr>
            <a:spLocks/>
          </p:cNvSpPr>
          <p:nvPr/>
        </p:nvSpPr>
        <p:spPr bwMode="auto">
          <a:xfrm>
            <a:off x="5658133" y="2570524"/>
            <a:ext cx="1570038" cy="2149475"/>
          </a:xfrm>
          <a:custGeom>
            <a:avLst/>
            <a:gdLst>
              <a:gd name="T0" fmla="*/ 468 w 989"/>
              <a:gd name="T1" fmla="*/ 0 h 1354"/>
              <a:gd name="T2" fmla="*/ 516 w 989"/>
              <a:gd name="T3" fmla="*/ 852 h 1354"/>
              <a:gd name="T4" fmla="*/ 930 w 989"/>
              <a:gd name="T5" fmla="*/ 1296 h 1354"/>
              <a:gd name="T6" fmla="*/ 870 w 989"/>
              <a:gd name="T7" fmla="*/ 504 h 1354"/>
              <a:gd name="T8" fmla="*/ 438 w 989"/>
              <a:gd name="T9" fmla="*/ 804 h 1354"/>
              <a:gd name="T10" fmla="*/ 0 w 989"/>
              <a:gd name="T11" fmla="*/ 480 h 1354"/>
            </a:gdLst>
            <a:ahLst/>
            <a:cxnLst>
              <a:cxn ang="0">
                <a:pos x="T0" y="T1"/>
              </a:cxn>
              <a:cxn ang="0">
                <a:pos x="T2" y="T3"/>
              </a:cxn>
              <a:cxn ang="0">
                <a:pos x="T4" y="T5"/>
              </a:cxn>
              <a:cxn ang="0">
                <a:pos x="T6" y="T7"/>
              </a:cxn>
              <a:cxn ang="0">
                <a:pos x="T8" y="T9"/>
              </a:cxn>
              <a:cxn ang="0">
                <a:pos x="T10" y="T11"/>
              </a:cxn>
            </a:cxnLst>
            <a:rect l="0" t="0" r="r" b="b"/>
            <a:pathLst>
              <a:path w="989" h="1354">
                <a:moveTo>
                  <a:pt x="468" y="0"/>
                </a:moveTo>
                <a:cubicBezTo>
                  <a:pt x="475" y="142"/>
                  <a:pt x="439" y="636"/>
                  <a:pt x="516" y="852"/>
                </a:cubicBezTo>
                <a:cubicBezTo>
                  <a:pt x="593" y="1068"/>
                  <a:pt x="871" y="1354"/>
                  <a:pt x="930" y="1296"/>
                </a:cubicBezTo>
                <a:cubicBezTo>
                  <a:pt x="989" y="1238"/>
                  <a:pt x="952" y="586"/>
                  <a:pt x="870" y="504"/>
                </a:cubicBezTo>
                <a:cubicBezTo>
                  <a:pt x="788" y="422"/>
                  <a:pt x="583" y="808"/>
                  <a:pt x="438" y="804"/>
                </a:cubicBezTo>
                <a:cubicBezTo>
                  <a:pt x="293" y="800"/>
                  <a:pt x="91" y="547"/>
                  <a:pt x="0" y="480"/>
                </a:cubicBezTo>
              </a:path>
            </a:pathLst>
          </a:custGeom>
          <a:noFill/>
          <a:ln w="57150" cap="flat" cmpd="sng">
            <a:solidFill>
              <a:schemeClr val="accent2"/>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n-US" dirty="0"/>
          </a:p>
        </p:txBody>
      </p:sp>
      <p:sp>
        <p:nvSpPr>
          <p:cNvPr id="7" name="Text Box 29"/>
          <p:cNvSpPr txBox="1">
            <a:spLocks noChangeArrowheads="1"/>
          </p:cNvSpPr>
          <p:nvPr/>
        </p:nvSpPr>
        <p:spPr bwMode="auto">
          <a:xfrm>
            <a:off x="7096408" y="2484799"/>
            <a:ext cx="463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solidFill>
                  <a:schemeClr val="tx2"/>
                </a:solidFill>
              </a:rPr>
              <a:t>P</a:t>
            </a:r>
            <a:r>
              <a:rPr lang="en-US" altLang="en-US" baseline="-25000" dirty="0">
                <a:solidFill>
                  <a:schemeClr val="tx2"/>
                </a:solidFill>
              </a:rPr>
              <a:t>1</a:t>
            </a:r>
          </a:p>
        </p:txBody>
      </p:sp>
      <p:sp>
        <p:nvSpPr>
          <p:cNvPr id="8" name="Freeform 7"/>
          <p:cNvSpPr>
            <a:spLocks/>
          </p:cNvSpPr>
          <p:nvPr/>
        </p:nvSpPr>
        <p:spPr bwMode="auto">
          <a:xfrm>
            <a:off x="6591583" y="2389549"/>
            <a:ext cx="1638300" cy="736600"/>
          </a:xfrm>
          <a:custGeom>
            <a:avLst/>
            <a:gdLst>
              <a:gd name="T0" fmla="*/ 0 w 1032"/>
              <a:gd name="T1" fmla="*/ 0 h 464"/>
              <a:gd name="T2" fmla="*/ 462 w 1032"/>
              <a:gd name="T3" fmla="*/ 396 h 464"/>
              <a:gd name="T4" fmla="*/ 1032 w 1032"/>
              <a:gd name="T5" fmla="*/ 408 h 464"/>
            </a:gdLst>
            <a:ahLst/>
            <a:cxnLst>
              <a:cxn ang="0">
                <a:pos x="T0" y="T1"/>
              </a:cxn>
              <a:cxn ang="0">
                <a:pos x="T2" y="T3"/>
              </a:cxn>
              <a:cxn ang="0">
                <a:pos x="T4" y="T5"/>
              </a:cxn>
            </a:cxnLst>
            <a:rect l="0" t="0" r="r" b="b"/>
            <a:pathLst>
              <a:path w="1032" h="464">
                <a:moveTo>
                  <a:pt x="0" y="0"/>
                </a:moveTo>
                <a:cubicBezTo>
                  <a:pt x="77" y="66"/>
                  <a:pt x="290" y="328"/>
                  <a:pt x="462" y="396"/>
                </a:cubicBezTo>
                <a:cubicBezTo>
                  <a:pt x="634" y="464"/>
                  <a:pt x="913" y="406"/>
                  <a:pt x="1032" y="408"/>
                </a:cubicBezTo>
              </a:path>
            </a:pathLst>
          </a:custGeom>
          <a:noFill/>
          <a:ln w="57150" cap="flat" cmpd="sng">
            <a:solidFill>
              <a:schemeClr val="tx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n-US" dirty="0"/>
          </a:p>
        </p:txBody>
      </p:sp>
      <p:sp>
        <p:nvSpPr>
          <p:cNvPr id="9" name="Oval 8"/>
          <p:cNvSpPr>
            <a:spLocks noChangeArrowheads="1"/>
          </p:cNvSpPr>
          <p:nvPr/>
        </p:nvSpPr>
        <p:spPr bwMode="auto">
          <a:xfrm>
            <a:off x="7020208" y="2941999"/>
            <a:ext cx="457200" cy="457200"/>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X</a:t>
            </a:r>
          </a:p>
        </p:txBody>
      </p:sp>
      <p:sp>
        <p:nvSpPr>
          <p:cNvPr id="10" name="Oval 9"/>
          <p:cNvSpPr>
            <a:spLocks noChangeArrowheads="1"/>
          </p:cNvSpPr>
          <p:nvPr/>
        </p:nvSpPr>
        <p:spPr bwMode="auto">
          <a:xfrm>
            <a:off x="5191408" y="2941999"/>
            <a:ext cx="457200" cy="457200"/>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U</a:t>
            </a:r>
          </a:p>
        </p:txBody>
      </p:sp>
      <p:sp>
        <p:nvSpPr>
          <p:cNvPr id="11" name="Oval 10"/>
          <p:cNvSpPr>
            <a:spLocks noChangeArrowheads="1"/>
          </p:cNvSpPr>
          <p:nvPr/>
        </p:nvSpPr>
        <p:spPr bwMode="auto">
          <a:xfrm>
            <a:off x="6105808" y="2027599"/>
            <a:ext cx="457200" cy="457200"/>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V</a:t>
            </a:r>
          </a:p>
        </p:txBody>
      </p:sp>
      <p:sp>
        <p:nvSpPr>
          <p:cNvPr id="12" name="Oval 11"/>
          <p:cNvSpPr>
            <a:spLocks noChangeArrowheads="1"/>
          </p:cNvSpPr>
          <p:nvPr/>
        </p:nvSpPr>
        <p:spPr bwMode="auto">
          <a:xfrm>
            <a:off x="6105808" y="3856399"/>
            <a:ext cx="457200" cy="457200"/>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W</a:t>
            </a:r>
          </a:p>
        </p:txBody>
      </p:sp>
      <p:sp>
        <p:nvSpPr>
          <p:cNvPr id="13" name="Oval 12"/>
          <p:cNvSpPr>
            <a:spLocks noChangeArrowheads="1"/>
          </p:cNvSpPr>
          <p:nvPr/>
        </p:nvSpPr>
        <p:spPr bwMode="auto">
          <a:xfrm>
            <a:off x="8239408" y="2941999"/>
            <a:ext cx="457200" cy="457200"/>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Z</a:t>
            </a:r>
          </a:p>
        </p:txBody>
      </p:sp>
      <p:cxnSp>
        <p:nvCxnSpPr>
          <p:cNvPr id="14" name="AutoShape 9"/>
          <p:cNvCxnSpPr>
            <a:cxnSpLocks noChangeShapeType="1"/>
            <a:stCxn id="11" idx="3"/>
            <a:endCxn id="10" idx="7"/>
          </p:cNvCxnSpPr>
          <p:nvPr/>
        </p:nvCxnSpPr>
        <p:spPr bwMode="auto">
          <a:xfrm flipH="1">
            <a:off x="5581933" y="2427649"/>
            <a:ext cx="590550" cy="5715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0"/>
          <p:cNvCxnSpPr>
            <a:cxnSpLocks noChangeShapeType="1"/>
            <a:stCxn id="12" idx="1"/>
            <a:endCxn id="10" idx="5"/>
          </p:cNvCxnSpPr>
          <p:nvPr/>
        </p:nvCxnSpPr>
        <p:spPr bwMode="auto">
          <a:xfrm flipH="1" flipV="1">
            <a:off x="5581933" y="3342049"/>
            <a:ext cx="590550" cy="5715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1"/>
          <p:cNvCxnSpPr>
            <a:cxnSpLocks noChangeShapeType="1"/>
            <a:stCxn id="12" idx="7"/>
            <a:endCxn id="9" idx="3"/>
          </p:cNvCxnSpPr>
          <p:nvPr/>
        </p:nvCxnSpPr>
        <p:spPr bwMode="auto">
          <a:xfrm flipV="1">
            <a:off x="6496333" y="3342049"/>
            <a:ext cx="590550" cy="5715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2"/>
          <p:cNvCxnSpPr>
            <a:cxnSpLocks noChangeShapeType="1"/>
            <a:stCxn id="9" idx="6"/>
            <a:endCxn id="13" idx="2"/>
          </p:cNvCxnSpPr>
          <p:nvPr/>
        </p:nvCxnSpPr>
        <p:spPr bwMode="auto">
          <a:xfrm>
            <a:off x="7486933" y="3170599"/>
            <a:ext cx="74295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3"/>
          <p:cNvCxnSpPr>
            <a:cxnSpLocks noChangeShapeType="1"/>
            <a:stCxn id="11" idx="5"/>
            <a:endCxn id="9" idx="1"/>
          </p:cNvCxnSpPr>
          <p:nvPr/>
        </p:nvCxnSpPr>
        <p:spPr bwMode="auto">
          <a:xfrm>
            <a:off x="6496333" y="2427649"/>
            <a:ext cx="590550" cy="5715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AutoShape 14"/>
          <p:cNvCxnSpPr>
            <a:cxnSpLocks noChangeShapeType="1"/>
            <a:stCxn id="11" idx="4"/>
            <a:endCxn id="12" idx="0"/>
          </p:cNvCxnSpPr>
          <p:nvPr/>
        </p:nvCxnSpPr>
        <p:spPr bwMode="auto">
          <a:xfrm>
            <a:off x="6334408" y="2494324"/>
            <a:ext cx="0" cy="13525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Oval 19"/>
          <p:cNvSpPr>
            <a:spLocks noChangeArrowheads="1"/>
          </p:cNvSpPr>
          <p:nvPr/>
        </p:nvSpPr>
        <p:spPr bwMode="auto">
          <a:xfrm>
            <a:off x="7029733" y="4770799"/>
            <a:ext cx="457200" cy="457200"/>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Y</a:t>
            </a:r>
          </a:p>
        </p:txBody>
      </p:sp>
      <p:cxnSp>
        <p:nvCxnSpPr>
          <p:cNvPr id="21" name="AutoShape 16"/>
          <p:cNvCxnSpPr>
            <a:cxnSpLocks noChangeShapeType="1"/>
            <a:stCxn id="12" idx="5"/>
            <a:endCxn id="20" idx="1"/>
          </p:cNvCxnSpPr>
          <p:nvPr/>
        </p:nvCxnSpPr>
        <p:spPr bwMode="auto">
          <a:xfrm>
            <a:off x="6496333" y="4256449"/>
            <a:ext cx="600075" cy="5715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AutoShape 17"/>
          <p:cNvCxnSpPr>
            <a:cxnSpLocks noChangeShapeType="1"/>
            <a:stCxn id="9" idx="4"/>
            <a:endCxn id="20" idx="0"/>
          </p:cNvCxnSpPr>
          <p:nvPr/>
        </p:nvCxnSpPr>
        <p:spPr bwMode="auto">
          <a:xfrm>
            <a:off x="7248808" y="3408724"/>
            <a:ext cx="9525" cy="13525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 Box 18"/>
          <p:cNvSpPr txBox="1">
            <a:spLocks noChangeArrowheads="1"/>
          </p:cNvSpPr>
          <p:nvPr/>
        </p:nvSpPr>
        <p:spPr bwMode="auto">
          <a:xfrm>
            <a:off x="5581933" y="2265724"/>
            <a:ext cx="344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a</a:t>
            </a:r>
          </a:p>
        </p:txBody>
      </p:sp>
      <p:sp>
        <p:nvSpPr>
          <p:cNvPr id="24" name="Text Box 19"/>
          <p:cNvSpPr txBox="1">
            <a:spLocks noChangeArrowheads="1"/>
          </p:cNvSpPr>
          <p:nvPr/>
        </p:nvSpPr>
        <p:spPr bwMode="auto">
          <a:xfrm>
            <a:off x="5569233" y="3408724"/>
            <a:ext cx="325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c</a:t>
            </a:r>
          </a:p>
        </p:txBody>
      </p:sp>
      <p:sp>
        <p:nvSpPr>
          <p:cNvPr id="25" name="Text Box 20"/>
          <p:cNvSpPr txBox="1">
            <a:spLocks noChangeArrowheads="1"/>
          </p:cNvSpPr>
          <p:nvPr/>
        </p:nvSpPr>
        <p:spPr bwMode="auto">
          <a:xfrm>
            <a:off x="6791608" y="2256199"/>
            <a:ext cx="35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b</a:t>
            </a:r>
          </a:p>
        </p:txBody>
      </p:sp>
      <p:sp>
        <p:nvSpPr>
          <p:cNvPr id="26" name="Text Box 21"/>
          <p:cNvSpPr txBox="1">
            <a:spLocks noChangeArrowheads="1"/>
          </p:cNvSpPr>
          <p:nvPr/>
        </p:nvSpPr>
        <p:spPr bwMode="auto">
          <a:xfrm>
            <a:off x="6715408" y="3475399"/>
            <a:ext cx="344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e</a:t>
            </a:r>
          </a:p>
        </p:txBody>
      </p:sp>
      <p:sp>
        <p:nvSpPr>
          <p:cNvPr id="27" name="Text Box 22"/>
          <p:cNvSpPr txBox="1">
            <a:spLocks noChangeArrowheads="1"/>
          </p:cNvSpPr>
          <p:nvPr/>
        </p:nvSpPr>
        <p:spPr bwMode="auto">
          <a:xfrm>
            <a:off x="6029608" y="2789599"/>
            <a:ext cx="35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d</a:t>
            </a:r>
          </a:p>
        </p:txBody>
      </p:sp>
      <p:sp>
        <p:nvSpPr>
          <p:cNvPr id="28" name="Text Box 23"/>
          <p:cNvSpPr txBox="1">
            <a:spLocks noChangeArrowheads="1"/>
          </p:cNvSpPr>
          <p:nvPr/>
        </p:nvSpPr>
        <p:spPr bwMode="auto">
          <a:xfrm>
            <a:off x="6569358" y="4475524"/>
            <a:ext cx="280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f</a:t>
            </a:r>
          </a:p>
        </p:txBody>
      </p:sp>
      <p:sp>
        <p:nvSpPr>
          <p:cNvPr id="29" name="Text Box 24"/>
          <p:cNvSpPr txBox="1">
            <a:spLocks noChangeArrowheads="1"/>
          </p:cNvSpPr>
          <p:nvPr/>
        </p:nvSpPr>
        <p:spPr bwMode="auto">
          <a:xfrm>
            <a:off x="7210708" y="3913549"/>
            <a:ext cx="35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g</a:t>
            </a:r>
          </a:p>
        </p:txBody>
      </p:sp>
      <p:sp>
        <p:nvSpPr>
          <p:cNvPr id="30" name="Text Box 25"/>
          <p:cNvSpPr txBox="1">
            <a:spLocks noChangeArrowheads="1"/>
          </p:cNvSpPr>
          <p:nvPr/>
        </p:nvSpPr>
        <p:spPr bwMode="auto">
          <a:xfrm>
            <a:off x="7715533" y="3170599"/>
            <a:ext cx="35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h</a:t>
            </a:r>
          </a:p>
        </p:txBody>
      </p:sp>
      <p:sp>
        <p:nvSpPr>
          <p:cNvPr id="31" name="Text Box 31"/>
          <p:cNvSpPr txBox="1">
            <a:spLocks noChangeArrowheads="1"/>
          </p:cNvSpPr>
          <p:nvPr/>
        </p:nvSpPr>
        <p:spPr bwMode="auto">
          <a:xfrm>
            <a:off x="5877208" y="3170599"/>
            <a:ext cx="463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solidFill>
                  <a:schemeClr val="accent2"/>
                </a:solidFill>
              </a:rPr>
              <a:t>P</a:t>
            </a:r>
            <a:r>
              <a:rPr lang="en-US" altLang="en-US" baseline="-25000" dirty="0">
                <a:solidFill>
                  <a:schemeClr val="accent2"/>
                </a:solidFill>
              </a:rPr>
              <a:t>2</a:t>
            </a:r>
          </a:p>
        </p:txBody>
      </p:sp>
      <p:sp>
        <p:nvSpPr>
          <p:cNvPr id="2" name="Date Placeholder 1"/>
          <p:cNvSpPr>
            <a:spLocks noGrp="1"/>
          </p:cNvSpPr>
          <p:nvPr>
            <p:ph type="dt" sz="half" idx="10"/>
          </p:nvPr>
        </p:nvSpPr>
        <p:spPr/>
        <p:txBody>
          <a:bodyPr/>
          <a:lstStyle/>
          <a:p>
            <a:pPr>
              <a:defRPr/>
            </a:pPr>
            <a:fld id="{F422AAAB-A7C3-478B-9EBE-4DEF7139CBFC}" type="datetime1">
              <a:rPr lang="en-US" altLang="en-US" smtClean="0"/>
              <a:t>5/23/2021</a:t>
            </a:fld>
            <a:endParaRPr lang="en-US" altLang="en-US" dirty="0"/>
          </a:p>
        </p:txBody>
      </p:sp>
      <p:sp>
        <p:nvSpPr>
          <p:cNvPr id="3" name="Footer Placeholder 2"/>
          <p:cNvSpPr>
            <a:spLocks noGrp="1"/>
          </p:cNvSpPr>
          <p:nvPr>
            <p:ph type="ftr" sz="quarter" idx="11"/>
          </p:nvPr>
        </p:nvSpPr>
        <p:spPr/>
        <p:txBody>
          <a:bodyPr/>
          <a:lstStyle/>
          <a:p>
            <a:pPr>
              <a:defRPr/>
            </a:pPr>
            <a:r>
              <a:rPr lang="en-US" altLang="en-US" dirty="0" smtClean="0"/>
              <a:t>CS3907/CS6444 - Big Data and Analytics</a:t>
            </a:r>
            <a:endParaRPr lang="en-US" altLang="en-US" dirty="0"/>
          </a:p>
        </p:txBody>
      </p:sp>
      <p:sp>
        <p:nvSpPr>
          <p:cNvPr id="4" name="Slide Number Placeholder 3"/>
          <p:cNvSpPr>
            <a:spLocks noGrp="1"/>
          </p:cNvSpPr>
          <p:nvPr>
            <p:ph type="sldNum" sz="quarter" idx="12"/>
          </p:nvPr>
        </p:nvSpPr>
        <p:spPr/>
        <p:txBody>
          <a:bodyPr/>
          <a:lstStyle/>
          <a:p>
            <a:pPr>
              <a:defRPr/>
            </a:pPr>
            <a:r>
              <a:rPr lang="en-US" altLang="en-US" dirty="0" smtClean="0"/>
              <a:t>2-</a:t>
            </a:r>
            <a:fld id="{085E5DEA-49B4-4791-8597-1FCC752C42C8}" type="slidenum">
              <a:rPr lang="en-US" altLang="en-US" smtClean="0"/>
              <a:pPr>
                <a:defRPr/>
              </a:pPr>
              <a:t>6</a:t>
            </a:fld>
            <a:endParaRPr lang="en-US" altLang="en-US" dirty="0"/>
          </a:p>
        </p:txBody>
      </p:sp>
    </p:spTree>
    <p:extLst>
      <p:ext uri="{BB962C8B-B14F-4D97-AF65-F5344CB8AC3E}">
        <p14:creationId xmlns:p14="http://schemas.microsoft.com/office/powerpoint/2010/main" val="33334500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en-US" smtClean="0"/>
              <a:t>Key References</a:t>
            </a:r>
          </a:p>
        </p:txBody>
      </p:sp>
      <p:sp>
        <p:nvSpPr>
          <p:cNvPr id="84995" name="Rectangle 3"/>
          <p:cNvSpPr>
            <a:spLocks noGrp="1" noChangeArrowheads="1"/>
          </p:cNvSpPr>
          <p:nvPr>
            <p:ph type="body" idx="1"/>
          </p:nvPr>
        </p:nvSpPr>
        <p:spPr>
          <a:xfrm>
            <a:off x="457200" y="1089025"/>
            <a:ext cx="7620000" cy="5059363"/>
          </a:xfrm>
        </p:spPr>
        <p:txBody>
          <a:bodyPr/>
          <a:lstStyle/>
          <a:p>
            <a:pPr>
              <a:lnSpc>
                <a:spcPct val="90000"/>
              </a:lnSpc>
              <a:buFont typeface="Arial" panose="020B0604020202020204" pitchFamily="34" charset="0"/>
              <a:buAutoNum type="arabicPeriod"/>
            </a:pPr>
            <a:r>
              <a:rPr lang="en-US" altLang="en-US" sz="1400" smtClean="0">
                <a:latin typeface="Geneva"/>
              </a:rPr>
              <a:t>Wasserman, Stanley, and Katherine Faust. 1994. </a:t>
            </a:r>
            <a:r>
              <a:rPr lang="en-US" altLang="en-US" sz="1400" i="1" smtClean="0">
                <a:latin typeface="Geneva"/>
              </a:rPr>
              <a:t>Social Network Analysis</a:t>
            </a:r>
            <a:r>
              <a:rPr lang="en-US" altLang="en-US" sz="1400" smtClean="0">
                <a:latin typeface="Geneva"/>
              </a:rPr>
              <a:t>: Cambridge University Press.</a:t>
            </a:r>
          </a:p>
          <a:p>
            <a:pPr>
              <a:lnSpc>
                <a:spcPct val="90000"/>
              </a:lnSpc>
              <a:buFont typeface="Arial" panose="020B0604020202020204" pitchFamily="34" charset="0"/>
              <a:buAutoNum type="arabicPeriod"/>
            </a:pPr>
            <a:r>
              <a:rPr lang="en-US" altLang="en-US" sz="1400" smtClean="0">
                <a:latin typeface="Geneva"/>
              </a:rPr>
              <a:t>Scott, John. 2000. </a:t>
            </a:r>
            <a:r>
              <a:rPr lang="en-US" altLang="en-US" sz="1400" i="1" smtClean="0">
                <a:latin typeface="Geneva"/>
              </a:rPr>
              <a:t>Social Network Analysis: A Handbook</a:t>
            </a:r>
            <a:r>
              <a:rPr lang="en-US" altLang="en-US" sz="1400" smtClean="0">
                <a:latin typeface="Geneva"/>
              </a:rPr>
              <a:t>. London: Sage Publications.</a:t>
            </a:r>
          </a:p>
          <a:p>
            <a:pPr>
              <a:lnSpc>
                <a:spcPct val="90000"/>
              </a:lnSpc>
              <a:buFont typeface="Arial" panose="020B0604020202020204" pitchFamily="34" charset="0"/>
              <a:buAutoNum type="arabicPeriod"/>
            </a:pPr>
            <a:r>
              <a:rPr lang="en-US" altLang="en-US" sz="1400" smtClean="0">
                <a:latin typeface="Geneva"/>
              </a:rPr>
              <a:t>Bienenstock, Elisa J., and Phillip Bonacich. 2003. Balancing Efficiency and Vulnerability in Social Networks. In </a:t>
            </a:r>
            <a:r>
              <a:rPr lang="en-US" altLang="en-US" sz="1400" i="1" smtClean="0">
                <a:latin typeface="Geneva"/>
              </a:rPr>
              <a:t>Dynamic Social Network Modeling and Analysis: Summary and Papers</a:t>
            </a:r>
            <a:r>
              <a:rPr lang="en-US" altLang="en-US" sz="1400" smtClean="0">
                <a:latin typeface="Geneva"/>
              </a:rPr>
              <a:t>, edited by R. Breiger, K. Carley and P. Pattison. Washington, D.C.: National Academies Press.</a:t>
            </a:r>
          </a:p>
          <a:p>
            <a:pPr>
              <a:lnSpc>
                <a:spcPct val="90000"/>
              </a:lnSpc>
              <a:buFont typeface="Arial" panose="020B0604020202020204" pitchFamily="34" charset="0"/>
              <a:buAutoNum type="arabicPeriod"/>
            </a:pPr>
            <a:r>
              <a:rPr lang="en-US" altLang="en-US" sz="1400" smtClean="0">
                <a:latin typeface="Geneva"/>
              </a:rPr>
              <a:t>Cioffi-Revilla, Claudio. 1979. Diplomatic communications theory:  Channels, signals and networks. </a:t>
            </a:r>
            <a:r>
              <a:rPr lang="en-US" altLang="en-US" sz="1400" i="1" smtClean="0">
                <a:latin typeface="Geneva"/>
              </a:rPr>
              <a:t>International Interactions</a:t>
            </a:r>
            <a:r>
              <a:rPr lang="en-US" altLang="en-US" sz="1400" smtClean="0">
                <a:latin typeface="Geneva"/>
              </a:rPr>
              <a:t> 6 (3):209-265.</a:t>
            </a:r>
          </a:p>
          <a:p>
            <a:pPr>
              <a:lnSpc>
                <a:spcPct val="90000"/>
              </a:lnSpc>
              <a:buFont typeface="Arial" panose="020B0604020202020204" pitchFamily="34" charset="0"/>
              <a:buAutoNum type="arabicPeriod"/>
            </a:pPr>
            <a:r>
              <a:rPr lang="en-US" altLang="en-US" sz="1400" smtClean="0">
                <a:latin typeface="Geneva"/>
              </a:rPr>
              <a:t>Gould, Roger V. 2003. Uses of Network Tools in Comparative Historical Research. In </a:t>
            </a:r>
            <a:r>
              <a:rPr lang="en-US" altLang="en-US" sz="1400" i="1" smtClean="0">
                <a:latin typeface="Geneva"/>
              </a:rPr>
              <a:t>Comparative Historical Analysis in the Social Sciences</a:t>
            </a:r>
            <a:r>
              <a:rPr lang="en-US" altLang="en-US" sz="1400" smtClean="0">
                <a:latin typeface="Geneva"/>
              </a:rPr>
              <a:t>, edited by J. Mahoney and D. Rueschemeyer. Cambridge, UK: Cambridge University Press.</a:t>
            </a:r>
          </a:p>
          <a:p>
            <a:pPr>
              <a:lnSpc>
                <a:spcPct val="90000"/>
              </a:lnSpc>
              <a:buFont typeface="Arial" panose="020B0604020202020204" pitchFamily="34" charset="0"/>
              <a:buAutoNum type="arabicPeriod"/>
            </a:pPr>
            <a:r>
              <a:rPr lang="en-US" altLang="en-US" sz="1400" smtClean="0">
                <a:latin typeface="Geneva"/>
              </a:rPr>
              <a:t>Tsvetovat, Maksim, and Kathleen Carley. 2006. On Effectiveness of Wiretap Programs in Mapping Social Networks. </a:t>
            </a:r>
            <a:r>
              <a:rPr lang="en-US" altLang="en-US" sz="1400" i="1" smtClean="0">
                <a:latin typeface="Geneva"/>
              </a:rPr>
              <a:t>Computational and Mathematical Organization Theory</a:t>
            </a:r>
            <a:r>
              <a:rPr lang="en-US" altLang="en-US" sz="1400" smtClean="0">
                <a:latin typeface="Geneva"/>
              </a:rPr>
              <a:t>.</a:t>
            </a:r>
          </a:p>
          <a:p>
            <a:pPr>
              <a:lnSpc>
                <a:spcPct val="90000"/>
              </a:lnSpc>
              <a:buFont typeface="Arial" panose="020B0604020202020204" pitchFamily="34" charset="0"/>
              <a:buAutoNum type="arabicPeriod"/>
            </a:pPr>
            <a:r>
              <a:rPr lang="en-US" altLang="en-US" sz="1400" smtClean="0">
                <a:latin typeface="Geneva"/>
              </a:rPr>
              <a:t>Koschade, Stuart. 2006. A Social Network Analysis of Jemaah Islamiyah: The Applications to Counterterrorism and Intelligence. </a:t>
            </a:r>
            <a:r>
              <a:rPr lang="en-US" altLang="en-US" sz="1400" i="1" smtClean="0">
                <a:latin typeface="Geneva"/>
              </a:rPr>
              <a:t>Studies in Conflict and Terrorism</a:t>
            </a:r>
            <a:r>
              <a:rPr lang="en-US" altLang="en-US" sz="1400" smtClean="0">
                <a:latin typeface="Geneva"/>
              </a:rPr>
              <a:t> 29 (6):589–605.</a:t>
            </a:r>
          </a:p>
          <a:p>
            <a:pPr>
              <a:lnSpc>
                <a:spcPct val="90000"/>
              </a:lnSpc>
              <a:buFont typeface="Arial" panose="020B0604020202020204" pitchFamily="34" charset="0"/>
              <a:buAutoNum type="arabicPeriod"/>
            </a:pPr>
            <a:r>
              <a:rPr lang="en-US" altLang="en-US" sz="1400" smtClean="0">
                <a:latin typeface="Geneva"/>
              </a:rPr>
              <a:t>Barabasi, Albert-Laszlo. 2002. </a:t>
            </a:r>
            <a:r>
              <a:rPr lang="en-US" altLang="en-US" sz="1400" i="1" smtClean="0">
                <a:latin typeface="Geneva"/>
              </a:rPr>
              <a:t>Linked: The New Science of Networks</a:t>
            </a:r>
            <a:r>
              <a:rPr lang="en-US" altLang="en-US" sz="1400" smtClean="0">
                <a:latin typeface="Geneva"/>
              </a:rPr>
              <a:t>. Cambridge: Perseus Publishing.</a:t>
            </a:r>
          </a:p>
          <a:p>
            <a:pPr>
              <a:lnSpc>
                <a:spcPct val="90000"/>
              </a:lnSpc>
              <a:buFont typeface="Arial" panose="020B0604020202020204" pitchFamily="34" charset="0"/>
              <a:buAutoNum type="arabicPeriod"/>
            </a:pPr>
            <a:r>
              <a:rPr lang="en-US" altLang="en-US" sz="1400" smtClean="0"/>
              <a:t>Easley, D. and J. Kleinberg. 2010. </a:t>
            </a:r>
            <a:r>
              <a:rPr lang="en-US" altLang="en-US" sz="1400" i="1" smtClean="0"/>
              <a:t>Networks, Crowds, and Markets</a:t>
            </a:r>
            <a:r>
              <a:rPr lang="en-US" altLang="en-US" sz="1400" smtClean="0"/>
              <a:t>. Cambridge University Press, Cambridge, England, available at: </a:t>
            </a:r>
            <a:r>
              <a:rPr lang="en-US" altLang="en-US" sz="1400" smtClean="0">
                <a:hlinkClick r:id="rId2"/>
              </a:rPr>
              <a:t>http://www.cs.cornell.edu/home/kleinber/networks-book/networks-book.pdf</a:t>
            </a:r>
            <a:endParaRPr lang="en-US" altLang="en-US" sz="1400" smtClean="0"/>
          </a:p>
          <a:p>
            <a:pPr>
              <a:lnSpc>
                <a:spcPct val="90000"/>
              </a:lnSpc>
              <a:buFont typeface="Arial" panose="020B0604020202020204" pitchFamily="34" charset="0"/>
              <a:buAutoNum type="arabicPeriod"/>
            </a:pPr>
            <a:r>
              <a:rPr lang="en-US" altLang="en-US" sz="1400" smtClean="0"/>
              <a:t>Renfro, R.S. II and R. F. Deckro. 2003. “A Flow Model Social Network Analysis of the Iranian Government”, </a:t>
            </a:r>
            <a:r>
              <a:rPr lang="en-US" altLang="en-US" sz="1400" i="1" smtClean="0"/>
              <a:t>Military Operations Research</a:t>
            </a:r>
            <a:r>
              <a:rPr lang="en-US" altLang="en-US" sz="1400" smtClean="0"/>
              <a:t>, 8(1):5-16.</a:t>
            </a:r>
          </a:p>
          <a:p>
            <a:pPr>
              <a:lnSpc>
                <a:spcPct val="90000"/>
              </a:lnSpc>
              <a:buFont typeface="Arial" panose="020B0604020202020204" pitchFamily="34" charset="0"/>
              <a:buAutoNum type="arabicPeriod"/>
            </a:pPr>
            <a:endParaRPr lang="en-US" altLang="en-US" sz="1600" smtClean="0"/>
          </a:p>
          <a:p>
            <a:pPr>
              <a:lnSpc>
                <a:spcPct val="90000"/>
              </a:lnSpc>
              <a:buFont typeface="Arial" panose="020B0604020202020204" pitchFamily="34" charset="0"/>
              <a:buAutoNum type="arabicPeriod"/>
            </a:pPr>
            <a:endParaRPr lang="en-US" altLang="en-US" sz="1500" smtClean="0">
              <a:latin typeface="Geneva"/>
            </a:endParaRPr>
          </a:p>
        </p:txBody>
      </p:sp>
      <p:sp>
        <p:nvSpPr>
          <p:cNvPr id="84996"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DAB5E6F4-C5F7-48B9-8899-C2B5DE3EBAC2}" type="datetime1">
              <a:rPr lang="en-US" altLang="en-US" sz="1200" smtClean="0"/>
              <a:pPr>
                <a:spcBef>
                  <a:spcPct val="0"/>
                </a:spcBef>
                <a:buFontTx/>
                <a:buNone/>
              </a:pPr>
              <a:t>5/23/2021</a:t>
            </a:fld>
            <a:endParaRPr lang="en-US" altLang="en-US" sz="1200" smtClean="0"/>
          </a:p>
        </p:txBody>
      </p:sp>
      <p:sp>
        <p:nvSpPr>
          <p:cNvPr id="84997" name="Slide Number Placeholder 2"/>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smtClean="0"/>
              <a:t>2-</a:t>
            </a:r>
            <a:fld id="{FBC1E211-3B76-43DE-9151-F787FEDC1979}" type="slidenum">
              <a:rPr lang="en-US" altLang="en-US" sz="1200" smtClean="0"/>
              <a:pPr>
                <a:spcBef>
                  <a:spcPct val="0"/>
                </a:spcBef>
                <a:buFontTx/>
                <a:buNone/>
              </a:pPr>
              <a:t>60</a:t>
            </a:fld>
            <a:endParaRPr lang="en-US" altLang="en-US" sz="1200"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Graph/Network Theory - </a:t>
            </a:r>
            <a:r>
              <a:rPr lang="en-US" altLang="en-US" dirty="0" smtClean="0"/>
              <a:t>V</a:t>
            </a:r>
            <a:endParaRPr lang="en-US" dirty="0"/>
          </a:p>
        </p:txBody>
      </p:sp>
      <p:sp>
        <p:nvSpPr>
          <p:cNvPr id="3" name="Content Placeholder 2"/>
          <p:cNvSpPr>
            <a:spLocks noGrp="1"/>
          </p:cNvSpPr>
          <p:nvPr>
            <p:ph idx="1"/>
          </p:nvPr>
        </p:nvSpPr>
        <p:spPr>
          <a:xfrm>
            <a:off x="457200" y="990600"/>
            <a:ext cx="4572000" cy="5211763"/>
          </a:xfrm>
        </p:spPr>
        <p:txBody>
          <a:bodyPr/>
          <a:lstStyle/>
          <a:p>
            <a:r>
              <a:rPr lang="en-US" altLang="en-US" sz="2000" i="1" dirty="0">
                <a:solidFill>
                  <a:schemeClr val="tx2"/>
                </a:solidFill>
              </a:rPr>
              <a:t>Cycle</a:t>
            </a:r>
          </a:p>
          <a:p>
            <a:pPr lvl="1"/>
            <a:r>
              <a:rPr lang="en-US" altLang="en-US" dirty="0" smtClean="0"/>
              <a:t>A circular </a:t>
            </a:r>
            <a:r>
              <a:rPr lang="en-US" altLang="en-US" dirty="0"/>
              <a:t>sequence of alternating vertices and </a:t>
            </a:r>
            <a:r>
              <a:rPr lang="en-US" altLang="en-US" dirty="0" smtClean="0"/>
              <a:t>edges</a:t>
            </a:r>
          </a:p>
          <a:p>
            <a:pPr lvl="1"/>
            <a:r>
              <a:rPr lang="en-US" altLang="en-US" dirty="0" smtClean="0"/>
              <a:t>UaVbXeWcU is a cycle. </a:t>
            </a:r>
            <a:endParaRPr lang="en-US" altLang="en-US" dirty="0"/>
          </a:p>
          <a:p>
            <a:r>
              <a:rPr lang="en-US" altLang="en-US" sz="2000" i="1" dirty="0" smtClean="0">
                <a:solidFill>
                  <a:schemeClr val="tx2"/>
                </a:solidFill>
              </a:rPr>
              <a:t>Simple </a:t>
            </a:r>
            <a:r>
              <a:rPr lang="en-US" altLang="en-US" sz="2000" i="1" dirty="0">
                <a:solidFill>
                  <a:schemeClr val="tx2"/>
                </a:solidFill>
              </a:rPr>
              <a:t>cycle</a:t>
            </a:r>
          </a:p>
          <a:p>
            <a:pPr lvl="1"/>
            <a:r>
              <a:rPr lang="en-US" altLang="en-US" dirty="0" smtClean="0"/>
              <a:t>A cycle </a:t>
            </a:r>
            <a:r>
              <a:rPr lang="en-US" altLang="en-US" dirty="0"/>
              <a:t>such that all its vertices and edges are </a:t>
            </a:r>
            <a:r>
              <a:rPr lang="en-US" altLang="en-US" dirty="0" smtClean="0"/>
              <a:t>distinct</a:t>
            </a:r>
          </a:p>
          <a:p>
            <a:r>
              <a:rPr lang="en-US" altLang="en-US" sz="2000" dirty="0" smtClean="0"/>
              <a:t>Examples</a:t>
            </a:r>
            <a:endParaRPr lang="en-US" altLang="en-US" sz="2000" dirty="0"/>
          </a:p>
          <a:p>
            <a:pPr lvl="1"/>
            <a:r>
              <a:rPr lang="en-US" altLang="en-US" dirty="0">
                <a:solidFill>
                  <a:schemeClr val="tx2"/>
                </a:solidFill>
              </a:rPr>
              <a:t>C</a:t>
            </a:r>
            <a:r>
              <a:rPr lang="en-US" altLang="en-US" baseline="-25000" dirty="0">
                <a:solidFill>
                  <a:schemeClr val="tx2"/>
                </a:solidFill>
              </a:rPr>
              <a:t>1</a:t>
            </a:r>
            <a:r>
              <a:rPr lang="en-US" altLang="en-US" dirty="0">
                <a:solidFill>
                  <a:schemeClr val="tx2"/>
                </a:solidFill>
              </a:rPr>
              <a:t>=(</a:t>
            </a:r>
            <a:r>
              <a:rPr lang="en-US" altLang="en-US" dirty="0" smtClean="0">
                <a:solidFill>
                  <a:schemeClr val="tx2"/>
                </a:solidFill>
              </a:rPr>
              <a:t>V,b,X,g,Y,f,W,c,U,a)</a:t>
            </a:r>
            <a:r>
              <a:rPr lang="en-US" altLang="en-US" dirty="0" smtClean="0"/>
              <a:t> </a:t>
            </a:r>
            <a:r>
              <a:rPr lang="en-US" altLang="en-US" dirty="0"/>
              <a:t>is a simple cycle</a:t>
            </a:r>
          </a:p>
          <a:p>
            <a:pPr lvl="1"/>
            <a:r>
              <a:rPr lang="en-US" altLang="en-US" dirty="0">
                <a:solidFill>
                  <a:schemeClr val="accent2"/>
                </a:solidFill>
              </a:rPr>
              <a:t>C</a:t>
            </a:r>
            <a:r>
              <a:rPr lang="en-US" altLang="en-US" baseline="-25000" dirty="0">
                <a:solidFill>
                  <a:schemeClr val="accent2"/>
                </a:solidFill>
              </a:rPr>
              <a:t>2</a:t>
            </a:r>
            <a:r>
              <a:rPr lang="en-US" altLang="en-US" dirty="0">
                <a:solidFill>
                  <a:schemeClr val="accent2"/>
                </a:solidFill>
              </a:rPr>
              <a:t>=(</a:t>
            </a:r>
            <a:r>
              <a:rPr lang="en-US" altLang="en-US" dirty="0" smtClean="0">
                <a:solidFill>
                  <a:schemeClr val="accent2"/>
                </a:solidFill>
              </a:rPr>
              <a:t>U,c,W,e,X,g,Y,f,W,d,V,a)</a:t>
            </a:r>
            <a:r>
              <a:rPr lang="en-US" altLang="en-US" dirty="0" smtClean="0"/>
              <a:t> </a:t>
            </a:r>
            <a:r>
              <a:rPr lang="en-US" altLang="en-US" dirty="0"/>
              <a:t>is a cycle that is </a:t>
            </a:r>
            <a:r>
              <a:rPr lang="en-US" altLang="en-US" u="sng" dirty="0"/>
              <a:t>not</a:t>
            </a:r>
            <a:r>
              <a:rPr lang="en-US" altLang="en-US" dirty="0"/>
              <a:t> simple</a:t>
            </a:r>
          </a:p>
          <a:p>
            <a:endParaRPr lang="en-US" dirty="0"/>
          </a:p>
        </p:txBody>
      </p:sp>
      <p:sp>
        <p:nvSpPr>
          <p:cNvPr id="4" name="Freeform 3"/>
          <p:cNvSpPr>
            <a:spLocks/>
          </p:cNvSpPr>
          <p:nvPr/>
        </p:nvSpPr>
        <p:spPr bwMode="auto">
          <a:xfrm>
            <a:off x="5514786" y="2177256"/>
            <a:ext cx="1570038" cy="2149475"/>
          </a:xfrm>
          <a:custGeom>
            <a:avLst/>
            <a:gdLst>
              <a:gd name="T0" fmla="*/ 468 w 989"/>
              <a:gd name="T1" fmla="*/ 0 h 1354"/>
              <a:gd name="T2" fmla="*/ 516 w 989"/>
              <a:gd name="T3" fmla="*/ 852 h 1354"/>
              <a:gd name="T4" fmla="*/ 930 w 989"/>
              <a:gd name="T5" fmla="*/ 1296 h 1354"/>
              <a:gd name="T6" fmla="*/ 870 w 989"/>
              <a:gd name="T7" fmla="*/ 504 h 1354"/>
              <a:gd name="T8" fmla="*/ 438 w 989"/>
              <a:gd name="T9" fmla="*/ 804 h 1354"/>
              <a:gd name="T10" fmla="*/ 0 w 989"/>
              <a:gd name="T11" fmla="*/ 480 h 1354"/>
            </a:gdLst>
            <a:ahLst/>
            <a:cxnLst>
              <a:cxn ang="0">
                <a:pos x="T0" y="T1"/>
              </a:cxn>
              <a:cxn ang="0">
                <a:pos x="T2" y="T3"/>
              </a:cxn>
              <a:cxn ang="0">
                <a:pos x="T4" y="T5"/>
              </a:cxn>
              <a:cxn ang="0">
                <a:pos x="T6" y="T7"/>
              </a:cxn>
              <a:cxn ang="0">
                <a:pos x="T8" y="T9"/>
              </a:cxn>
              <a:cxn ang="0">
                <a:pos x="T10" y="T11"/>
              </a:cxn>
            </a:cxnLst>
            <a:rect l="0" t="0" r="r" b="b"/>
            <a:pathLst>
              <a:path w="989" h="1354">
                <a:moveTo>
                  <a:pt x="468" y="0"/>
                </a:moveTo>
                <a:cubicBezTo>
                  <a:pt x="475" y="142"/>
                  <a:pt x="439" y="636"/>
                  <a:pt x="516" y="852"/>
                </a:cubicBezTo>
                <a:cubicBezTo>
                  <a:pt x="593" y="1068"/>
                  <a:pt x="871" y="1354"/>
                  <a:pt x="930" y="1296"/>
                </a:cubicBezTo>
                <a:cubicBezTo>
                  <a:pt x="989" y="1238"/>
                  <a:pt x="952" y="586"/>
                  <a:pt x="870" y="504"/>
                </a:cubicBezTo>
                <a:cubicBezTo>
                  <a:pt x="788" y="422"/>
                  <a:pt x="583" y="808"/>
                  <a:pt x="438" y="804"/>
                </a:cubicBezTo>
                <a:cubicBezTo>
                  <a:pt x="293" y="800"/>
                  <a:pt x="91" y="547"/>
                  <a:pt x="0" y="480"/>
                </a:cubicBezTo>
              </a:path>
            </a:pathLst>
          </a:custGeom>
          <a:noFill/>
          <a:ln w="57150" cap="flat" cmpd="sng">
            <a:solidFill>
              <a:schemeClr val="accent2"/>
            </a:solidFill>
            <a:prstDash val="solid"/>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n-US" dirty="0"/>
          </a:p>
        </p:txBody>
      </p:sp>
      <p:sp>
        <p:nvSpPr>
          <p:cNvPr id="5" name="Text Box 29"/>
          <p:cNvSpPr txBox="1">
            <a:spLocks noChangeArrowheads="1"/>
          </p:cNvSpPr>
          <p:nvPr/>
        </p:nvSpPr>
        <p:spPr bwMode="auto">
          <a:xfrm>
            <a:off x="6953061" y="2091531"/>
            <a:ext cx="463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solidFill>
                  <a:schemeClr val="tx2"/>
                </a:solidFill>
              </a:rPr>
              <a:t>P</a:t>
            </a:r>
            <a:r>
              <a:rPr lang="en-US" altLang="en-US" baseline="-25000" dirty="0">
                <a:solidFill>
                  <a:schemeClr val="tx2"/>
                </a:solidFill>
              </a:rPr>
              <a:t>1</a:t>
            </a:r>
          </a:p>
        </p:txBody>
      </p:sp>
      <p:sp>
        <p:nvSpPr>
          <p:cNvPr id="6" name="Freeform 5"/>
          <p:cNvSpPr>
            <a:spLocks/>
          </p:cNvSpPr>
          <p:nvPr/>
        </p:nvSpPr>
        <p:spPr bwMode="auto">
          <a:xfrm>
            <a:off x="6448236" y="1996281"/>
            <a:ext cx="1638300" cy="736600"/>
          </a:xfrm>
          <a:custGeom>
            <a:avLst/>
            <a:gdLst>
              <a:gd name="T0" fmla="*/ 0 w 1032"/>
              <a:gd name="T1" fmla="*/ 0 h 464"/>
              <a:gd name="T2" fmla="*/ 462 w 1032"/>
              <a:gd name="T3" fmla="*/ 396 h 464"/>
              <a:gd name="T4" fmla="*/ 1032 w 1032"/>
              <a:gd name="T5" fmla="*/ 408 h 464"/>
            </a:gdLst>
            <a:ahLst/>
            <a:cxnLst>
              <a:cxn ang="0">
                <a:pos x="T0" y="T1"/>
              </a:cxn>
              <a:cxn ang="0">
                <a:pos x="T2" y="T3"/>
              </a:cxn>
              <a:cxn ang="0">
                <a:pos x="T4" y="T5"/>
              </a:cxn>
            </a:cxnLst>
            <a:rect l="0" t="0" r="r" b="b"/>
            <a:pathLst>
              <a:path w="1032" h="464">
                <a:moveTo>
                  <a:pt x="0" y="0"/>
                </a:moveTo>
                <a:cubicBezTo>
                  <a:pt x="77" y="66"/>
                  <a:pt x="290" y="328"/>
                  <a:pt x="462" y="396"/>
                </a:cubicBezTo>
                <a:cubicBezTo>
                  <a:pt x="634" y="464"/>
                  <a:pt x="913" y="406"/>
                  <a:pt x="1032" y="408"/>
                </a:cubicBezTo>
              </a:path>
            </a:pathLst>
          </a:custGeom>
          <a:noFill/>
          <a:ln w="57150" cap="flat" cmpd="sng">
            <a:solidFill>
              <a:schemeClr val="tx2"/>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endParaRPr lang="en-US" dirty="0"/>
          </a:p>
        </p:txBody>
      </p:sp>
      <p:sp>
        <p:nvSpPr>
          <p:cNvPr id="7" name="Oval 6"/>
          <p:cNvSpPr>
            <a:spLocks noChangeArrowheads="1"/>
          </p:cNvSpPr>
          <p:nvPr/>
        </p:nvSpPr>
        <p:spPr bwMode="auto">
          <a:xfrm>
            <a:off x="6876861" y="2548731"/>
            <a:ext cx="457200" cy="457200"/>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X</a:t>
            </a:r>
          </a:p>
        </p:txBody>
      </p:sp>
      <p:sp>
        <p:nvSpPr>
          <p:cNvPr id="8" name="Oval 7"/>
          <p:cNvSpPr>
            <a:spLocks noChangeArrowheads="1"/>
          </p:cNvSpPr>
          <p:nvPr/>
        </p:nvSpPr>
        <p:spPr bwMode="auto">
          <a:xfrm>
            <a:off x="5048061" y="2548731"/>
            <a:ext cx="457200" cy="457200"/>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U</a:t>
            </a:r>
          </a:p>
        </p:txBody>
      </p:sp>
      <p:sp>
        <p:nvSpPr>
          <p:cNvPr id="9" name="Oval 8"/>
          <p:cNvSpPr>
            <a:spLocks noChangeArrowheads="1"/>
          </p:cNvSpPr>
          <p:nvPr/>
        </p:nvSpPr>
        <p:spPr bwMode="auto">
          <a:xfrm>
            <a:off x="5962461" y="1634331"/>
            <a:ext cx="457200" cy="457200"/>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V</a:t>
            </a:r>
          </a:p>
        </p:txBody>
      </p:sp>
      <p:sp>
        <p:nvSpPr>
          <p:cNvPr id="10" name="Oval 9"/>
          <p:cNvSpPr>
            <a:spLocks noChangeArrowheads="1"/>
          </p:cNvSpPr>
          <p:nvPr/>
        </p:nvSpPr>
        <p:spPr bwMode="auto">
          <a:xfrm>
            <a:off x="5962461" y="3463131"/>
            <a:ext cx="457200" cy="457200"/>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W</a:t>
            </a:r>
          </a:p>
        </p:txBody>
      </p:sp>
      <p:sp>
        <p:nvSpPr>
          <p:cNvPr id="11" name="Oval 10"/>
          <p:cNvSpPr>
            <a:spLocks noChangeArrowheads="1"/>
          </p:cNvSpPr>
          <p:nvPr/>
        </p:nvSpPr>
        <p:spPr bwMode="auto">
          <a:xfrm>
            <a:off x="8096061" y="2548731"/>
            <a:ext cx="457200" cy="457200"/>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Z</a:t>
            </a:r>
          </a:p>
        </p:txBody>
      </p:sp>
      <p:cxnSp>
        <p:nvCxnSpPr>
          <p:cNvPr id="12" name="AutoShape 9"/>
          <p:cNvCxnSpPr>
            <a:cxnSpLocks noChangeShapeType="1"/>
            <a:stCxn id="9" idx="3"/>
            <a:endCxn id="8" idx="7"/>
          </p:cNvCxnSpPr>
          <p:nvPr/>
        </p:nvCxnSpPr>
        <p:spPr bwMode="auto">
          <a:xfrm flipH="1">
            <a:off x="5438586" y="2034381"/>
            <a:ext cx="590550" cy="5715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0"/>
          <p:cNvCxnSpPr>
            <a:cxnSpLocks noChangeShapeType="1"/>
            <a:stCxn id="10" idx="1"/>
            <a:endCxn id="8" idx="5"/>
          </p:cNvCxnSpPr>
          <p:nvPr/>
        </p:nvCxnSpPr>
        <p:spPr bwMode="auto">
          <a:xfrm flipH="1" flipV="1">
            <a:off x="5438586" y="2948781"/>
            <a:ext cx="590550" cy="5715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1"/>
          <p:cNvCxnSpPr>
            <a:cxnSpLocks noChangeShapeType="1"/>
            <a:stCxn id="10" idx="7"/>
            <a:endCxn id="7" idx="3"/>
          </p:cNvCxnSpPr>
          <p:nvPr/>
        </p:nvCxnSpPr>
        <p:spPr bwMode="auto">
          <a:xfrm flipV="1">
            <a:off x="6352986" y="2948781"/>
            <a:ext cx="590550" cy="5715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2"/>
          <p:cNvCxnSpPr>
            <a:cxnSpLocks noChangeShapeType="1"/>
            <a:stCxn id="7" idx="6"/>
            <a:endCxn id="11" idx="2"/>
          </p:cNvCxnSpPr>
          <p:nvPr/>
        </p:nvCxnSpPr>
        <p:spPr bwMode="auto">
          <a:xfrm>
            <a:off x="7343586" y="2777331"/>
            <a:ext cx="742950"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3"/>
          <p:cNvCxnSpPr>
            <a:cxnSpLocks noChangeShapeType="1"/>
            <a:stCxn id="9" idx="5"/>
            <a:endCxn id="7" idx="1"/>
          </p:cNvCxnSpPr>
          <p:nvPr/>
        </p:nvCxnSpPr>
        <p:spPr bwMode="auto">
          <a:xfrm>
            <a:off x="6352986" y="2034381"/>
            <a:ext cx="590550" cy="5715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4"/>
          <p:cNvCxnSpPr>
            <a:cxnSpLocks noChangeShapeType="1"/>
            <a:stCxn id="9" idx="4"/>
            <a:endCxn id="10" idx="0"/>
          </p:cNvCxnSpPr>
          <p:nvPr/>
        </p:nvCxnSpPr>
        <p:spPr bwMode="auto">
          <a:xfrm>
            <a:off x="6191061" y="2101056"/>
            <a:ext cx="0" cy="13525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Oval 17"/>
          <p:cNvSpPr>
            <a:spLocks noChangeArrowheads="1"/>
          </p:cNvSpPr>
          <p:nvPr/>
        </p:nvSpPr>
        <p:spPr bwMode="auto">
          <a:xfrm>
            <a:off x="6886386" y="4377531"/>
            <a:ext cx="457200" cy="457200"/>
          </a:xfrm>
          <a:prstGeom prst="ellipse">
            <a:avLst/>
          </a:prstGeom>
          <a:solidFill>
            <a:schemeClr val="accent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Y</a:t>
            </a:r>
          </a:p>
        </p:txBody>
      </p:sp>
      <p:cxnSp>
        <p:nvCxnSpPr>
          <p:cNvPr id="19" name="AutoShape 16"/>
          <p:cNvCxnSpPr>
            <a:cxnSpLocks noChangeShapeType="1"/>
            <a:stCxn id="10" idx="5"/>
            <a:endCxn id="18" idx="1"/>
          </p:cNvCxnSpPr>
          <p:nvPr/>
        </p:nvCxnSpPr>
        <p:spPr bwMode="auto">
          <a:xfrm>
            <a:off x="6352986" y="3863181"/>
            <a:ext cx="600075" cy="57150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AutoShape 17"/>
          <p:cNvCxnSpPr>
            <a:cxnSpLocks noChangeShapeType="1"/>
            <a:stCxn id="7" idx="4"/>
            <a:endCxn id="18" idx="0"/>
          </p:cNvCxnSpPr>
          <p:nvPr/>
        </p:nvCxnSpPr>
        <p:spPr bwMode="auto">
          <a:xfrm>
            <a:off x="7105461" y="3015456"/>
            <a:ext cx="9525" cy="135255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 Box 18"/>
          <p:cNvSpPr txBox="1">
            <a:spLocks noChangeArrowheads="1"/>
          </p:cNvSpPr>
          <p:nvPr/>
        </p:nvSpPr>
        <p:spPr bwMode="auto">
          <a:xfrm>
            <a:off x="5438586" y="1872456"/>
            <a:ext cx="344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a</a:t>
            </a:r>
          </a:p>
        </p:txBody>
      </p:sp>
      <p:sp>
        <p:nvSpPr>
          <p:cNvPr id="22" name="Text Box 19"/>
          <p:cNvSpPr txBox="1">
            <a:spLocks noChangeArrowheads="1"/>
          </p:cNvSpPr>
          <p:nvPr/>
        </p:nvSpPr>
        <p:spPr bwMode="auto">
          <a:xfrm>
            <a:off x="5425886" y="3015456"/>
            <a:ext cx="325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c</a:t>
            </a:r>
          </a:p>
        </p:txBody>
      </p:sp>
      <p:sp>
        <p:nvSpPr>
          <p:cNvPr id="23" name="Text Box 20"/>
          <p:cNvSpPr txBox="1">
            <a:spLocks noChangeArrowheads="1"/>
          </p:cNvSpPr>
          <p:nvPr/>
        </p:nvSpPr>
        <p:spPr bwMode="auto">
          <a:xfrm>
            <a:off x="6648261" y="1862931"/>
            <a:ext cx="35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b</a:t>
            </a:r>
          </a:p>
        </p:txBody>
      </p:sp>
      <p:sp>
        <p:nvSpPr>
          <p:cNvPr id="24" name="Text Box 21"/>
          <p:cNvSpPr txBox="1">
            <a:spLocks noChangeArrowheads="1"/>
          </p:cNvSpPr>
          <p:nvPr/>
        </p:nvSpPr>
        <p:spPr bwMode="auto">
          <a:xfrm>
            <a:off x="6572061" y="3082131"/>
            <a:ext cx="344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e</a:t>
            </a:r>
          </a:p>
        </p:txBody>
      </p:sp>
      <p:sp>
        <p:nvSpPr>
          <p:cNvPr id="25" name="Text Box 22"/>
          <p:cNvSpPr txBox="1">
            <a:spLocks noChangeArrowheads="1"/>
          </p:cNvSpPr>
          <p:nvPr/>
        </p:nvSpPr>
        <p:spPr bwMode="auto">
          <a:xfrm>
            <a:off x="5886261" y="2396331"/>
            <a:ext cx="35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d</a:t>
            </a:r>
          </a:p>
        </p:txBody>
      </p:sp>
      <p:sp>
        <p:nvSpPr>
          <p:cNvPr id="26" name="Text Box 23"/>
          <p:cNvSpPr txBox="1">
            <a:spLocks noChangeArrowheads="1"/>
          </p:cNvSpPr>
          <p:nvPr/>
        </p:nvSpPr>
        <p:spPr bwMode="auto">
          <a:xfrm>
            <a:off x="6426011" y="4082256"/>
            <a:ext cx="280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f</a:t>
            </a:r>
          </a:p>
        </p:txBody>
      </p:sp>
      <p:sp>
        <p:nvSpPr>
          <p:cNvPr id="27" name="Text Box 24"/>
          <p:cNvSpPr txBox="1">
            <a:spLocks noChangeArrowheads="1"/>
          </p:cNvSpPr>
          <p:nvPr/>
        </p:nvSpPr>
        <p:spPr bwMode="auto">
          <a:xfrm>
            <a:off x="7067361" y="3520281"/>
            <a:ext cx="35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g</a:t>
            </a:r>
          </a:p>
        </p:txBody>
      </p:sp>
      <p:sp>
        <p:nvSpPr>
          <p:cNvPr id="28" name="Text Box 25"/>
          <p:cNvSpPr txBox="1">
            <a:spLocks noChangeArrowheads="1"/>
          </p:cNvSpPr>
          <p:nvPr/>
        </p:nvSpPr>
        <p:spPr bwMode="auto">
          <a:xfrm>
            <a:off x="7572186" y="2777331"/>
            <a:ext cx="352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t>h</a:t>
            </a:r>
          </a:p>
        </p:txBody>
      </p:sp>
      <p:sp>
        <p:nvSpPr>
          <p:cNvPr id="29" name="Text Box 31"/>
          <p:cNvSpPr txBox="1">
            <a:spLocks noChangeArrowheads="1"/>
          </p:cNvSpPr>
          <p:nvPr/>
        </p:nvSpPr>
        <p:spPr bwMode="auto">
          <a:xfrm>
            <a:off x="5733861" y="2777331"/>
            <a:ext cx="463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ctr" rtl="0" fontAlgn="base">
              <a:spcBef>
                <a:spcPct val="0"/>
              </a:spcBef>
              <a:spcAft>
                <a:spcPct val="0"/>
              </a:spcAft>
              <a:defRPr sz="2400" kern="1200">
                <a:solidFill>
                  <a:schemeClr val="tx1"/>
                </a:solidFill>
                <a:latin typeface="Tahoma" panose="020B0604030504040204" pitchFamily="34" charset="0"/>
                <a:ea typeface="+mn-ea"/>
                <a:cs typeface="+mn-cs"/>
              </a:defRPr>
            </a:lvl1pPr>
            <a:lvl2pPr marL="457200" algn="ctr" rtl="0" fontAlgn="base">
              <a:spcBef>
                <a:spcPct val="0"/>
              </a:spcBef>
              <a:spcAft>
                <a:spcPct val="0"/>
              </a:spcAft>
              <a:defRPr sz="2400" kern="1200">
                <a:solidFill>
                  <a:schemeClr val="tx1"/>
                </a:solidFill>
                <a:latin typeface="Tahoma" panose="020B0604030504040204" pitchFamily="34" charset="0"/>
                <a:ea typeface="+mn-ea"/>
                <a:cs typeface="+mn-cs"/>
              </a:defRPr>
            </a:lvl2pPr>
            <a:lvl3pPr marL="914400" algn="ctr" rtl="0" fontAlgn="base">
              <a:spcBef>
                <a:spcPct val="0"/>
              </a:spcBef>
              <a:spcAft>
                <a:spcPct val="0"/>
              </a:spcAft>
              <a:defRPr sz="2400" kern="1200">
                <a:solidFill>
                  <a:schemeClr val="tx1"/>
                </a:solidFill>
                <a:latin typeface="Tahoma" panose="020B0604030504040204" pitchFamily="34" charset="0"/>
                <a:ea typeface="+mn-ea"/>
                <a:cs typeface="+mn-cs"/>
              </a:defRPr>
            </a:lvl3pPr>
            <a:lvl4pPr marL="1371600" algn="ctr" rtl="0" fontAlgn="base">
              <a:spcBef>
                <a:spcPct val="0"/>
              </a:spcBef>
              <a:spcAft>
                <a:spcPct val="0"/>
              </a:spcAft>
              <a:defRPr sz="2400" kern="1200">
                <a:solidFill>
                  <a:schemeClr val="tx1"/>
                </a:solidFill>
                <a:latin typeface="Tahoma" panose="020B0604030504040204" pitchFamily="34" charset="0"/>
                <a:ea typeface="+mn-ea"/>
                <a:cs typeface="+mn-cs"/>
              </a:defRPr>
            </a:lvl4pPr>
            <a:lvl5pPr marL="1828800" algn="ctr" rtl="0" fontAlgn="base">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r>
              <a:rPr lang="en-US" altLang="en-US" dirty="0">
                <a:solidFill>
                  <a:schemeClr val="accent2"/>
                </a:solidFill>
              </a:rPr>
              <a:t>P</a:t>
            </a:r>
            <a:r>
              <a:rPr lang="en-US" altLang="en-US" baseline="-25000" dirty="0">
                <a:solidFill>
                  <a:schemeClr val="accent2"/>
                </a:solidFill>
              </a:rPr>
              <a:t>2</a:t>
            </a:r>
          </a:p>
        </p:txBody>
      </p:sp>
      <p:sp>
        <p:nvSpPr>
          <p:cNvPr id="30" name="Date Placeholder 3"/>
          <p:cNvSpPr txBox="1">
            <a:spLocks noGrp="1"/>
          </p:cNvSpPr>
          <p:nvPr/>
        </p:nvSpPr>
        <p:spPr bwMode="auto">
          <a:xfrm>
            <a:off x="457200" y="6248400"/>
            <a:ext cx="1371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fld id="{D87CAA59-99A6-4F76-9659-DD89388F5B7E}" type="datetime1">
              <a:rPr lang="en-US" altLang="en-US" sz="1400"/>
              <a:pPr eaLnBrk="1" hangingPunct="1">
                <a:spcBef>
                  <a:spcPct val="0"/>
                </a:spcBef>
                <a:buFontTx/>
                <a:buNone/>
              </a:pPr>
              <a:t>5/23/2021</a:t>
            </a:fld>
            <a:endParaRPr lang="en-US" altLang="en-US" sz="1400" dirty="0"/>
          </a:p>
        </p:txBody>
      </p:sp>
      <p:sp>
        <p:nvSpPr>
          <p:cNvPr id="31" name="Date Placeholder 1"/>
          <p:cNvSpPr>
            <a:spLocks noGrp="1"/>
          </p:cNvSpPr>
          <p:nvPr>
            <p:ph type="dt" sz="half" idx="10"/>
          </p:nvPr>
        </p:nvSpPr>
        <p:spPr>
          <a:xfrm>
            <a:off x="457200" y="6248400"/>
            <a:ext cx="1371600" cy="476250"/>
          </a:xfrm>
        </p:spPr>
        <p:txBody>
          <a:bodyPr/>
          <a:lstStyle/>
          <a:p>
            <a:pPr>
              <a:defRPr/>
            </a:pPr>
            <a:fld id="{769DF527-0CEF-4F3A-868A-DF7849B54176}" type="datetime1">
              <a:rPr lang="en-US" altLang="en-US" smtClean="0"/>
              <a:t>5/23/2021</a:t>
            </a:fld>
            <a:endParaRPr lang="en-US" altLang="en-US" dirty="0"/>
          </a:p>
        </p:txBody>
      </p:sp>
      <p:sp>
        <p:nvSpPr>
          <p:cNvPr id="32" name="Footer Placeholder 2"/>
          <p:cNvSpPr>
            <a:spLocks noGrp="1"/>
          </p:cNvSpPr>
          <p:nvPr>
            <p:ph type="ftr" sz="quarter" idx="11"/>
          </p:nvPr>
        </p:nvSpPr>
        <p:spPr>
          <a:xfrm>
            <a:off x="2057400" y="6248400"/>
            <a:ext cx="5105400" cy="476250"/>
          </a:xfrm>
        </p:spPr>
        <p:txBody>
          <a:bodyPr/>
          <a:lstStyle/>
          <a:p>
            <a:pPr>
              <a:defRPr/>
            </a:pPr>
            <a:r>
              <a:rPr lang="en-US" altLang="en-US" dirty="0" smtClean="0"/>
              <a:t>CS3907/CS6444 - Big Data and Analytics</a:t>
            </a:r>
            <a:endParaRPr lang="en-US" altLang="en-US" dirty="0"/>
          </a:p>
        </p:txBody>
      </p:sp>
    </p:spTree>
    <p:extLst>
      <p:ext uri="{BB962C8B-B14F-4D97-AF65-F5344CB8AC3E}">
        <p14:creationId xmlns:p14="http://schemas.microsoft.com/office/powerpoint/2010/main" val="155761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Date Placeholder 3"/>
          <p:cNvSpPr txBox="1">
            <a:spLocks noGrp="1"/>
          </p:cNvSpPr>
          <p:nvPr/>
        </p:nvSpPr>
        <p:spPr bwMode="auto">
          <a:xfrm>
            <a:off x="457200" y="6248400"/>
            <a:ext cx="1371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fld id="{D87CAA59-99A6-4F76-9659-DD89388F5B7E}" type="datetime1">
              <a:rPr lang="en-US" altLang="en-US" sz="1400"/>
              <a:pPr eaLnBrk="1" hangingPunct="1">
                <a:spcBef>
                  <a:spcPct val="0"/>
                </a:spcBef>
                <a:buFontTx/>
                <a:buNone/>
              </a:pPr>
              <a:t>5/23/2021</a:t>
            </a:fld>
            <a:endParaRPr lang="en-US" altLang="en-US" sz="1400" dirty="0"/>
          </a:p>
        </p:txBody>
      </p:sp>
      <p:sp>
        <p:nvSpPr>
          <p:cNvPr id="11267" name="Rectangle 2"/>
          <p:cNvSpPr>
            <a:spLocks noGrp="1" noChangeArrowheads="1"/>
          </p:cNvSpPr>
          <p:nvPr>
            <p:ph type="title"/>
          </p:nvPr>
        </p:nvSpPr>
        <p:spPr/>
        <p:txBody>
          <a:bodyPr/>
          <a:lstStyle/>
          <a:p>
            <a:r>
              <a:rPr lang="en-US" altLang="en-US" dirty="0" smtClean="0"/>
              <a:t>Graphs: Cliques - I</a:t>
            </a:r>
          </a:p>
        </p:txBody>
      </p:sp>
      <p:sp>
        <p:nvSpPr>
          <p:cNvPr id="11268" name="Rectangle 3"/>
          <p:cNvSpPr>
            <a:spLocks noGrp="1" noChangeArrowheads="1"/>
          </p:cNvSpPr>
          <p:nvPr>
            <p:ph type="body" idx="1"/>
          </p:nvPr>
        </p:nvSpPr>
        <p:spPr>
          <a:xfrm>
            <a:off x="457200" y="1219200"/>
            <a:ext cx="4419600" cy="4876800"/>
          </a:xfrm>
        </p:spPr>
        <p:txBody>
          <a:bodyPr/>
          <a:lstStyle/>
          <a:p>
            <a:pPr>
              <a:lnSpc>
                <a:spcPct val="90000"/>
              </a:lnSpc>
            </a:pPr>
            <a:r>
              <a:rPr lang="en-AU" altLang="en-US" sz="1800" dirty="0" smtClean="0"/>
              <a:t>A </a:t>
            </a:r>
            <a:r>
              <a:rPr lang="en-AU" altLang="en-US" sz="1800" b="1" dirty="0" smtClean="0"/>
              <a:t>clique</a:t>
            </a:r>
            <a:r>
              <a:rPr lang="en-AU" altLang="en-US" sz="1800" dirty="0" smtClean="0"/>
              <a:t> is a </a:t>
            </a:r>
            <a:r>
              <a:rPr lang="en-AU" altLang="en-US" sz="1800" u="sng" dirty="0" smtClean="0"/>
              <a:t>complete connected </a:t>
            </a:r>
            <a:r>
              <a:rPr lang="en-AU" altLang="en-US" sz="1800" dirty="0" smtClean="0"/>
              <a:t>subgraph</a:t>
            </a:r>
          </a:p>
          <a:p>
            <a:pPr lvl="1">
              <a:lnSpc>
                <a:spcPct val="90000"/>
              </a:lnSpc>
            </a:pPr>
            <a:r>
              <a:rPr lang="en-AU" altLang="en-US" sz="1800" dirty="0" smtClean="0"/>
              <a:t>In a clique, every node is connected to every other node</a:t>
            </a:r>
          </a:p>
          <a:p>
            <a:pPr lvl="1">
              <a:lnSpc>
                <a:spcPct val="90000"/>
              </a:lnSpc>
            </a:pPr>
            <a:r>
              <a:rPr lang="en-AU" altLang="en-US" sz="1800" dirty="0" smtClean="0"/>
              <a:t>B, C, E and F form a clique of size 4</a:t>
            </a:r>
            <a:endParaRPr lang="en-US" altLang="en-US" sz="1800" dirty="0" smtClean="0"/>
          </a:p>
          <a:p>
            <a:pPr lvl="1">
              <a:lnSpc>
                <a:spcPct val="90000"/>
              </a:lnSpc>
            </a:pPr>
            <a:r>
              <a:rPr lang="en-AU" altLang="en-US" sz="1800" dirty="0" smtClean="0"/>
              <a:t>E, F and H form a clique of size 3</a:t>
            </a:r>
            <a:endParaRPr lang="en-US" altLang="en-US" sz="1800" dirty="0" smtClean="0"/>
          </a:p>
          <a:p>
            <a:pPr lvl="1">
              <a:lnSpc>
                <a:spcPct val="90000"/>
              </a:lnSpc>
            </a:pPr>
            <a:r>
              <a:rPr lang="en-AU" altLang="en-US" sz="1800" dirty="0" smtClean="0"/>
              <a:t>A, D, G and I are not part of any clique</a:t>
            </a:r>
          </a:p>
          <a:p>
            <a:pPr>
              <a:lnSpc>
                <a:spcPct val="90000"/>
              </a:lnSpc>
            </a:pPr>
            <a:r>
              <a:rPr lang="en-AU" altLang="en-US" sz="1800" dirty="0" smtClean="0"/>
              <a:t>Subgraphs identified as cliques are interesting because they</a:t>
            </a:r>
            <a:endParaRPr lang="en-US" altLang="en-US" sz="1800" dirty="0" smtClean="0"/>
          </a:p>
          <a:p>
            <a:pPr lvl="1">
              <a:lnSpc>
                <a:spcPct val="90000"/>
              </a:lnSpc>
            </a:pPr>
            <a:r>
              <a:rPr lang="en-AU" altLang="en-US" sz="1800" dirty="0" smtClean="0"/>
              <a:t>are as tightly connected as possible</a:t>
            </a:r>
            <a:endParaRPr lang="en-US" altLang="en-US" sz="1800" dirty="0" smtClean="0"/>
          </a:p>
          <a:p>
            <a:pPr lvl="1">
              <a:lnSpc>
                <a:spcPct val="90000"/>
              </a:lnSpc>
            </a:pPr>
            <a:r>
              <a:rPr lang="en-AU" altLang="en-US" sz="1800" dirty="0" smtClean="0"/>
              <a:t>are ‘modules’ in the graph</a:t>
            </a:r>
            <a:endParaRPr lang="en-US" altLang="en-US" sz="1800" dirty="0" smtClean="0"/>
          </a:p>
          <a:p>
            <a:pPr lvl="1">
              <a:lnSpc>
                <a:spcPct val="90000"/>
              </a:lnSpc>
            </a:pPr>
            <a:r>
              <a:rPr lang="en-AU" altLang="en-US" sz="1800" dirty="0" smtClean="0"/>
              <a:t>indicate through exclusion sections of the graph that are </a:t>
            </a:r>
            <a:r>
              <a:rPr lang="en-AU" altLang="en-US" sz="1800" i="1" dirty="0" smtClean="0"/>
              <a:t>not</a:t>
            </a:r>
            <a:r>
              <a:rPr lang="en-AU" altLang="en-US" sz="1800" dirty="0" smtClean="0"/>
              <a:t> so tightly connected</a:t>
            </a:r>
          </a:p>
        </p:txBody>
      </p:sp>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476375"/>
            <a:ext cx="3187700" cy="310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e Placeholder 1"/>
          <p:cNvSpPr>
            <a:spLocks noGrp="1"/>
          </p:cNvSpPr>
          <p:nvPr>
            <p:ph type="dt" sz="half" idx="10"/>
          </p:nvPr>
        </p:nvSpPr>
        <p:spPr/>
        <p:txBody>
          <a:bodyPr/>
          <a:lstStyle/>
          <a:p>
            <a:pPr>
              <a:defRPr/>
            </a:pPr>
            <a:fld id="{769DF527-0CEF-4F3A-868A-DF7849B54176}" type="datetime1">
              <a:rPr lang="en-US" altLang="en-US" smtClean="0"/>
              <a:t>5/23/2021</a:t>
            </a:fld>
            <a:endParaRPr lang="en-US" altLang="en-US" dirty="0"/>
          </a:p>
        </p:txBody>
      </p:sp>
      <p:sp>
        <p:nvSpPr>
          <p:cNvPr id="3" name="Footer Placeholder 2"/>
          <p:cNvSpPr>
            <a:spLocks noGrp="1"/>
          </p:cNvSpPr>
          <p:nvPr>
            <p:ph type="ftr" sz="quarter" idx="11"/>
          </p:nvPr>
        </p:nvSpPr>
        <p:spPr/>
        <p:txBody>
          <a:bodyPr/>
          <a:lstStyle/>
          <a:p>
            <a:pPr>
              <a:defRPr/>
            </a:pPr>
            <a:r>
              <a:rPr lang="en-US" altLang="en-US" dirty="0" smtClean="0"/>
              <a:t>CS3907/CS6444 - Big Data and Analytics</a:t>
            </a:r>
            <a:endParaRPr lang="en-US" altLang="en-US" dirty="0"/>
          </a:p>
        </p:txBody>
      </p:sp>
      <p:sp>
        <p:nvSpPr>
          <p:cNvPr id="4" name="Slide Number Placeholder 3"/>
          <p:cNvSpPr>
            <a:spLocks noGrp="1"/>
          </p:cNvSpPr>
          <p:nvPr>
            <p:ph type="sldNum" sz="quarter" idx="12"/>
          </p:nvPr>
        </p:nvSpPr>
        <p:spPr/>
        <p:txBody>
          <a:bodyPr/>
          <a:lstStyle/>
          <a:p>
            <a:pPr>
              <a:defRPr/>
            </a:pPr>
            <a:r>
              <a:rPr lang="en-US" altLang="en-US" dirty="0" smtClean="0"/>
              <a:t>2-</a:t>
            </a:r>
            <a:fld id="{085E5DEA-49B4-4791-8597-1FCC752C42C8}" type="slidenum">
              <a:rPr lang="en-US" altLang="en-US" smtClean="0"/>
              <a:pPr>
                <a:defRPr/>
              </a:pPr>
              <a:t>8</a:t>
            </a:fld>
            <a:endParaRPr lang="en-US" altLang="en-US" dirty="0"/>
          </a:p>
        </p:txBody>
      </p:sp>
    </p:spTree>
    <p:extLst>
      <p:ext uri="{BB962C8B-B14F-4D97-AF65-F5344CB8AC3E}">
        <p14:creationId xmlns:p14="http://schemas.microsoft.com/office/powerpoint/2010/main" val="2591834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p:cNvSpPr txBox="1">
            <a:spLocks noGrp="1"/>
          </p:cNvSpPr>
          <p:nvPr/>
        </p:nvSpPr>
        <p:spPr bwMode="auto">
          <a:xfrm>
            <a:off x="457200" y="6248400"/>
            <a:ext cx="1371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fld id="{741F5CCD-A51D-4AEE-9216-EB9EDC7DFF6F}" type="datetime1">
              <a:rPr lang="en-US" altLang="en-US" sz="1400"/>
              <a:pPr eaLnBrk="1" hangingPunct="1">
                <a:spcBef>
                  <a:spcPct val="0"/>
                </a:spcBef>
                <a:buFontTx/>
                <a:buNone/>
              </a:pPr>
              <a:t>5/23/2021</a:t>
            </a:fld>
            <a:endParaRPr lang="en-US" altLang="en-US" sz="1400" dirty="0"/>
          </a:p>
        </p:txBody>
      </p:sp>
      <p:sp>
        <p:nvSpPr>
          <p:cNvPr id="8195" name="Footer Placeholder 4"/>
          <p:cNvSpPr txBox="1">
            <a:spLocks noGrp="1"/>
          </p:cNvSpPr>
          <p:nvPr/>
        </p:nvSpPr>
        <p:spPr bwMode="auto">
          <a:xfrm>
            <a:off x="2057400" y="6248400"/>
            <a:ext cx="51054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eaLnBrk="1" hangingPunct="1">
              <a:spcBef>
                <a:spcPct val="0"/>
              </a:spcBef>
              <a:buFontTx/>
              <a:buNone/>
            </a:pPr>
            <a:endParaRPr lang="en-US" altLang="en-US" sz="1400" dirty="0"/>
          </a:p>
        </p:txBody>
      </p:sp>
      <p:sp>
        <p:nvSpPr>
          <p:cNvPr id="8196" name="Slide Number Placeholder 5"/>
          <p:cNvSpPr txBox="1">
            <a:spLocks noGrp="1"/>
          </p:cNvSpPr>
          <p:nvPr/>
        </p:nvSpPr>
        <p:spPr bwMode="auto">
          <a:xfrm>
            <a:off x="7315200" y="6248400"/>
            <a:ext cx="685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400" dirty="0"/>
              <a:t>2-</a:t>
            </a:r>
            <a:fld id="{73C1B275-351C-4331-BD90-D0DDCDD9A84A}" type="slidenum">
              <a:rPr lang="en-US" altLang="en-US" sz="1400"/>
              <a:pPr eaLnBrk="1" hangingPunct="1">
                <a:spcBef>
                  <a:spcPct val="0"/>
                </a:spcBef>
                <a:buFontTx/>
                <a:buNone/>
              </a:pPr>
              <a:t>9</a:t>
            </a:fld>
            <a:endParaRPr lang="en-US" altLang="en-US" sz="1400" dirty="0"/>
          </a:p>
        </p:txBody>
      </p:sp>
      <p:sp>
        <p:nvSpPr>
          <p:cNvPr id="8197" name="Rectangle 2"/>
          <p:cNvSpPr>
            <a:spLocks noGrp="1" noChangeArrowheads="1"/>
          </p:cNvSpPr>
          <p:nvPr>
            <p:ph type="title"/>
          </p:nvPr>
        </p:nvSpPr>
        <p:spPr/>
        <p:txBody>
          <a:bodyPr/>
          <a:lstStyle/>
          <a:p>
            <a:r>
              <a:rPr lang="en-US" altLang="en-US" dirty="0" smtClean="0"/>
              <a:t>Early Graph Problem</a:t>
            </a:r>
          </a:p>
        </p:txBody>
      </p:sp>
      <p:sp>
        <p:nvSpPr>
          <p:cNvPr id="8198" name="Rectangle 3"/>
          <p:cNvSpPr>
            <a:spLocks noGrp="1" noChangeArrowheads="1"/>
          </p:cNvSpPr>
          <p:nvPr>
            <p:ph type="body" idx="1"/>
          </p:nvPr>
        </p:nvSpPr>
        <p:spPr>
          <a:xfrm>
            <a:off x="457200" y="1143000"/>
            <a:ext cx="3886200" cy="2873375"/>
          </a:xfrm>
        </p:spPr>
        <p:txBody>
          <a:bodyPr/>
          <a:lstStyle/>
          <a:p>
            <a:pPr>
              <a:lnSpc>
                <a:spcPct val="80000"/>
              </a:lnSpc>
            </a:pPr>
            <a:r>
              <a:rPr lang="en-US" altLang="en-US" dirty="0" smtClean="0"/>
              <a:t>Bridges of Konigsberg:</a:t>
            </a:r>
          </a:p>
          <a:p>
            <a:pPr marL="573088" lvl="1" indent="-231775">
              <a:lnSpc>
                <a:spcPct val="80000"/>
              </a:lnSpc>
            </a:pPr>
            <a:r>
              <a:rPr lang="en-AU" altLang="en-US" sz="1600" dirty="0" smtClean="0"/>
              <a:t>Is it possible to cross all of the bridges in the city without crossing a single bridge twice?</a:t>
            </a:r>
          </a:p>
          <a:p>
            <a:pPr marL="573088" lvl="1" indent="-231775">
              <a:lnSpc>
                <a:spcPct val="80000"/>
              </a:lnSpc>
            </a:pPr>
            <a:r>
              <a:rPr lang="en-AU" altLang="en-US" sz="1600" dirty="0" smtClean="0"/>
              <a:t>Euler realised that this problem could</a:t>
            </a:r>
            <a:br>
              <a:rPr lang="en-AU" altLang="en-US" sz="1600" dirty="0" smtClean="0"/>
            </a:br>
            <a:r>
              <a:rPr lang="en-AU" altLang="en-US" sz="1600" dirty="0" smtClean="0"/>
              <a:t>be represented as a graph</a:t>
            </a:r>
          </a:p>
          <a:p>
            <a:pPr marL="573088" lvl="1" indent="-231775">
              <a:lnSpc>
                <a:spcPct val="80000"/>
              </a:lnSpc>
            </a:pPr>
            <a:r>
              <a:rPr lang="en-AU" altLang="en-US" sz="1600" dirty="0" smtClean="0"/>
              <a:t>Does this graph have a path covering every edge without duplicates? (an Euler walk)</a:t>
            </a:r>
          </a:p>
          <a:p>
            <a:pPr marL="573088" lvl="1" indent="-231775">
              <a:lnSpc>
                <a:spcPct val="80000"/>
              </a:lnSpc>
            </a:pPr>
            <a:r>
              <a:rPr lang="en-AU" altLang="en-US" sz="1600" dirty="0" smtClean="0"/>
              <a:t>In order to have such a path, the graph must have either zero or two nodes with an odd number of edges</a:t>
            </a:r>
          </a:p>
          <a:p>
            <a:pPr marL="573088" lvl="1" indent="-231775">
              <a:lnSpc>
                <a:spcPct val="80000"/>
              </a:lnSpc>
            </a:pPr>
            <a:r>
              <a:rPr lang="en-AU" altLang="en-US" sz="1600" dirty="0" smtClean="0"/>
              <a:t>It has four, therefore no!</a:t>
            </a:r>
          </a:p>
          <a:p>
            <a:pPr lvl="1">
              <a:lnSpc>
                <a:spcPct val="80000"/>
              </a:lnSpc>
            </a:pPr>
            <a:endParaRPr lang="en-US" altLang="en-US" sz="1400" dirty="0" smtClean="0"/>
          </a:p>
          <a:p>
            <a:pPr>
              <a:lnSpc>
                <a:spcPct val="80000"/>
              </a:lnSpc>
            </a:pPr>
            <a:endParaRPr lang="en-US" altLang="en-US" sz="1600" dirty="0" smtClean="0"/>
          </a:p>
        </p:txBody>
      </p:sp>
      <p:grpSp>
        <p:nvGrpSpPr>
          <p:cNvPr id="8199" name="Group 4"/>
          <p:cNvGrpSpPr>
            <a:grpSpLocks/>
          </p:cNvGrpSpPr>
          <p:nvPr/>
        </p:nvGrpSpPr>
        <p:grpSpPr bwMode="auto">
          <a:xfrm>
            <a:off x="1676400" y="4572000"/>
            <a:ext cx="1524000" cy="1477964"/>
            <a:chOff x="3515" y="1480"/>
            <a:chExt cx="1723" cy="2131"/>
          </a:xfrm>
        </p:grpSpPr>
        <p:sp>
          <p:nvSpPr>
            <p:cNvPr id="8202" name="Oval 5"/>
            <p:cNvSpPr>
              <a:spLocks noChangeArrowheads="1"/>
            </p:cNvSpPr>
            <p:nvPr/>
          </p:nvSpPr>
          <p:spPr bwMode="auto">
            <a:xfrm>
              <a:off x="3515" y="2341"/>
              <a:ext cx="408" cy="408"/>
            </a:xfrm>
            <a:prstGeom prst="ellipse">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defTabSz="449263">
                <a:spcBef>
                  <a:spcPct val="20000"/>
                </a:spcBef>
                <a:buChar char="•"/>
                <a:defRPr sz="2400">
                  <a:solidFill>
                    <a:schemeClr val="tx1"/>
                  </a:solidFill>
                  <a:latin typeface="Arial" panose="020B0604020202020204" pitchFamily="34" charset="0"/>
                </a:defRPr>
              </a:lvl1pPr>
              <a:lvl2pPr marL="742950" indent="-285750" defTabSz="449263">
                <a:spcBef>
                  <a:spcPct val="20000"/>
                </a:spcBef>
                <a:buChar char="–"/>
                <a:defRPr sz="2000">
                  <a:solidFill>
                    <a:schemeClr val="tx1"/>
                  </a:solidFill>
                  <a:latin typeface="Arial" panose="020B0604020202020204" pitchFamily="34" charset="0"/>
                </a:defRPr>
              </a:lvl2pPr>
              <a:lvl3pPr marL="1143000" indent="-228600" defTabSz="449263">
                <a:spcBef>
                  <a:spcPct val="20000"/>
                </a:spcBef>
                <a:buChar char="•"/>
                <a:defRPr>
                  <a:solidFill>
                    <a:schemeClr val="tx1"/>
                  </a:solidFill>
                  <a:latin typeface="Arial" panose="020B0604020202020204" pitchFamily="34" charset="0"/>
                </a:defRPr>
              </a:lvl3pPr>
              <a:lvl4pPr marL="1600200" indent="-228600" defTabSz="449263">
                <a:spcBef>
                  <a:spcPct val="20000"/>
                </a:spcBef>
                <a:buChar char="–"/>
                <a:defRPr sz="1600">
                  <a:solidFill>
                    <a:schemeClr val="tx1"/>
                  </a:solidFill>
                  <a:latin typeface="Arial" panose="020B0604020202020204" pitchFamily="34" charset="0"/>
                </a:defRPr>
              </a:lvl4pPr>
              <a:lvl5pPr marL="2057400" indent="-228600" defTabSz="449263">
                <a:spcBef>
                  <a:spcPct val="20000"/>
                </a:spcBef>
                <a:buChar char="»"/>
                <a:defRPr sz="1600">
                  <a:solidFill>
                    <a:schemeClr val="tx1"/>
                  </a:solidFill>
                  <a:latin typeface="Arial" panose="020B0604020202020204" pitchFamily="34" charset="0"/>
                </a:defRPr>
              </a:lvl5pPr>
              <a:lvl6pPr marL="2514600" indent="-228600" defTabSz="449263"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49263"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49263"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49263"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buClr>
                  <a:srgbClr val="000000"/>
                </a:buClr>
                <a:buFont typeface="Times New Roman" panose="02020603050405020304" pitchFamily="18" charset="0"/>
                <a:buNone/>
              </a:pPr>
              <a:endParaRPr lang="en-AU" altLang="en-US" sz="1800" dirty="0">
                <a:solidFill>
                  <a:srgbClr val="000000"/>
                </a:solidFill>
                <a:ea typeface="Arial Unicode MS" panose="020B0604020202020204" pitchFamily="34" charset="-128"/>
                <a:cs typeface="Arial Unicode MS" panose="020B0604020202020204" pitchFamily="34" charset="-128"/>
              </a:endParaRPr>
            </a:p>
          </p:txBody>
        </p:sp>
        <p:sp>
          <p:nvSpPr>
            <p:cNvPr id="8203" name="Oval 6"/>
            <p:cNvSpPr>
              <a:spLocks noChangeArrowheads="1"/>
            </p:cNvSpPr>
            <p:nvPr/>
          </p:nvSpPr>
          <p:spPr bwMode="auto">
            <a:xfrm>
              <a:off x="4830" y="2341"/>
              <a:ext cx="408" cy="408"/>
            </a:xfrm>
            <a:prstGeom prst="ellipse">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defTabSz="449263">
                <a:spcBef>
                  <a:spcPct val="20000"/>
                </a:spcBef>
                <a:buChar char="•"/>
                <a:defRPr sz="2400">
                  <a:solidFill>
                    <a:schemeClr val="tx1"/>
                  </a:solidFill>
                  <a:latin typeface="Arial" panose="020B0604020202020204" pitchFamily="34" charset="0"/>
                </a:defRPr>
              </a:lvl1pPr>
              <a:lvl2pPr marL="742950" indent="-285750" defTabSz="449263">
                <a:spcBef>
                  <a:spcPct val="20000"/>
                </a:spcBef>
                <a:buChar char="–"/>
                <a:defRPr sz="2000">
                  <a:solidFill>
                    <a:schemeClr val="tx1"/>
                  </a:solidFill>
                  <a:latin typeface="Arial" panose="020B0604020202020204" pitchFamily="34" charset="0"/>
                </a:defRPr>
              </a:lvl2pPr>
              <a:lvl3pPr marL="1143000" indent="-228600" defTabSz="449263">
                <a:spcBef>
                  <a:spcPct val="20000"/>
                </a:spcBef>
                <a:buChar char="•"/>
                <a:defRPr>
                  <a:solidFill>
                    <a:schemeClr val="tx1"/>
                  </a:solidFill>
                  <a:latin typeface="Arial" panose="020B0604020202020204" pitchFamily="34" charset="0"/>
                </a:defRPr>
              </a:lvl3pPr>
              <a:lvl4pPr marL="1600200" indent="-228600" defTabSz="449263">
                <a:spcBef>
                  <a:spcPct val="20000"/>
                </a:spcBef>
                <a:buChar char="–"/>
                <a:defRPr sz="1600">
                  <a:solidFill>
                    <a:schemeClr val="tx1"/>
                  </a:solidFill>
                  <a:latin typeface="Arial" panose="020B0604020202020204" pitchFamily="34" charset="0"/>
                </a:defRPr>
              </a:lvl4pPr>
              <a:lvl5pPr marL="2057400" indent="-228600" defTabSz="449263">
                <a:spcBef>
                  <a:spcPct val="20000"/>
                </a:spcBef>
                <a:buChar char="»"/>
                <a:defRPr sz="1600">
                  <a:solidFill>
                    <a:schemeClr val="tx1"/>
                  </a:solidFill>
                  <a:latin typeface="Arial" panose="020B0604020202020204" pitchFamily="34" charset="0"/>
                </a:defRPr>
              </a:lvl5pPr>
              <a:lvl6pPr marL="2514600" indent="-228600" defTabSz="449263"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49263"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49263"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49263"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buClr>
                  <a:srgbClr val="000000"/>
                </a:buClr>
                <a:buFont typeface="Times New Roman" panose="02020603050405020304" pitchFamily="18" charset="0"/>
                <a:buNone/>
              </a:pPr>
              <a:endParaRPr lang="en-AU" altLang="en-US" sz="1800" dirty="0">
                <a:solidFill>
                  <a:srgbClr val="000000"/>
                </a:solidFill>
                <a:ea typeface="Arial Unicode MS" panose="020B0604020202020204" pitchFamily="34" charset="-128"/>
                <a:cs typeface="Arial Unicode MS" panose="020B0604020202020204" pitchFamily="34" charset="-128"/>
              </a:endParaRPr>
            </a:p>
          </p:txBody>
        </p:sp>
        <p:sp>
          <p:nvSpPr>
            <p:cNvPr id="8204" name="Oval 7"/>
            <p:cNvSpPr>
              <a:spLocks noChangeArrowheads="1"/>
            </p:cNvSpPr>
            <p:nvPr/>
          </p:nvSpPr>
          <p:spPr bwMode="auto">
            <a:xfrm>
              <a:off x="3515" y="3203"/>
              <a:ext cx="408" cy="408"/>
            </a:xfrm>
            <a:prstGeom prst="ellipse">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defTabSz="449263">
                <a:spcBef>
                  <a:spcPct val="20000"/>
                </a:spcBef>
                <a:buChar char="•"/>
                <a:defRPr sz="2400">
                  <a:solidFill>
                    <a:schemeClr val="tx1"/>
                  </a:solidFill>
                  <a:latin typeface="Arial" panose="020B0604020202020204" pitchFamily="34" charset="0"/>
                </a:defRPr>
              </a:lvl1pPr>
              <a:lvl2pPr marL="742950" indent="-285750" defTabSz="449263">
                <a:spcBef>
                  <a:spcPct val="20000"/>
                </a:spcBef>
                <a:buChar char="–"/>
                <a:defRPr sz="2000">
                  <a:solidFill>
                    <a:schemeClr val="tx1"/>
                  </a:solidFill>
                  <a:latin typeface="Arial" panose="020B0604020202020204" pitchFamily="34" charset="0"/>
                </a:defRPr>
              </a:lvl2pPr>
              <a:lvl3pPr marL="1143000" indent="-228600" defTabSz="449263">
                <a:spcBef>
                  <a:spcPct val="20000"/>
                </a:spcBef>
                <a:buChar char="•"/>
                <a:defRPr>
                  <a:solidFill>
                    <a:schemeClr val="tx1"/>
                  </a:solidFill>
                  <a:latin typeface="Arial" panose="020B0604020202020204" pitchFamily="34" charset="0"/>
                </a:defRPr>
              </a:lvl3pPr>
              <a:lvl4pPr marL="1600200" indent="-228600" defTabSz="449263">
                <a:spcBef>
                  <a:spcPct val="20000"/>
                </a:spcBef>
                <a:buChar char="–"/>
                <a:defRPr sz="1600">
                  <a:solidFill>
                    <a:schemeClr val="tx1"/>
                  </a:solidFill>
                  <a:latin typeface="Arial" panose="020B0604020202020204" pitchFamily="34" charset="0"/>
                </a:defRPr>
              </a:lvl4pPr>
              <a:lvl5pPr marL="2057400" indent="-228600" defTabSz="449263">
                <a:spcBef>
                  <a:spcPct val="20000"/>
                </a:spcBef>
                <a:buChar char="»"/>
                <a:defRPr sz="1600">
                  <a:solidFill>
                    <a:schemeClr val="tx1"/>
                  </a:solidFill>
                  <a:latin typeface="Arial" panose="020B0604020202020204" pitchFamily="34" charset="0"/>
                </a:defRPr>
              </a:lvl5pPr>
              <a:lvl6pPr marL="2514600" indent="-228600" defTabSz="449263"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49263"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49263"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49263"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buClr>
                  <a:srgbClr val="000000"/>
                </a:buClr>
                <a:buFont typeface="Times New Roman" panose="02020603050405020304" pitchFamily="18" charset="0"/>
                <a:buNone/>
              </a:pPr>
              <a:endParaRPr lang="en-AU" altLang="en-US" sz="1800" dirty="0">
                <a:solidFill>
                  <a:srgbClr val="000000"/>
                </a:solidFill>
                <a:ea typeface="Arial Unicode MS" panose="020B0604020202020204" pitchFamily="34" charset="-128"/>
                <a:cs typeface="Arial Unicode MS" panose="020B0604020202020204" pitchFamily="34" charset="-128"/>
              </a:endParaRPr>
            </a:p>
          </p:txBody>
        </p:sp>
        <p:sp>
          <p:nvSpPr>
            <p:cNvPr id="8205" name="Oval 8"/>
            <p:cNvSpPr>
              <a:spLocks noChangeArrowheads="1"/>
            </p:cNvSpPr>
            <p:nvPr/>
          </p:nvSpPr>
          <p:spPr bwMode="auto">
            <a:xfrm>
              <a:off x="3515" y="1480"/>
              <a:ext cx="408" cy="408"/>
            </a:xfrm>
            <a:prstGeom prst="ellipse">
              <a:avLst/>
            </a:prstGeom>
            <a:solidFill>
              <a:srgbClr val="00B8FF"/>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defTabSz="449263">
                <a:spcBef>
                  <a:spcPct val="20000"/>
                </a:spcBef>
                <a:buChar char="•"/>
                <a:defRPr sz="2400">
                  <a:solidFill>
                    <a:schemeClr val="tx1"/>
                  </a:solidFill>
                  <a:latin typeface="Arial" panose="020B0604020202020204" pitchFamily="34" charset="0"/>
                </a:defRPr>
              </a:lvl1pPr>
              <a:lvl2pPr marL="742950" indent="-285750" defTabSz="449263">
                <a:spcBef>
                  <a:spcPct val="20000"/>
                </a:spcBef>
                <a:buChar char="–"/>
                <a:defRPr sz="2000">
                  <a:solidFill>
                    <a:schemeClr val="tx1"/>
                  </a:solidFill>
                  <a:latin typeface="Arial" panose="020B0604020202020204" pitchFamily="34" charset="0"/>
                </a:defRPr>
              </a:lvl2pPr>
              <a:lvl3pPr marL="1143000" indent="-228600" defTabSz="449263">
                <a:spcBef>
                  <a:spcPct val="20000"/>
                </a:spcBef>
                <a:buChar char="•"/>
                <a:defRPr>
                  <a:solidFill>
                    <a:schemeClr val="tx1"/>
                  </a:solidFill>
                  <a:latin typeface="Arial" panose="020B0604020202020204" pitchFamily="34" charset="0"/>
                </a:defRPr>
              </a:lvl3pPr>
              <a:lvl4pPr marL="1600200" indent="-228600" defTabSz="449263">
                <a:spcBef>
                  <a:spcPct val="20000"/>
                </a:spcBef>
                <a:buChar char="–"/>
                <a:defRPr sz="1600">
                  <a:solidFill>
                    <a:schemeClr val="tx1"/>
                  </a:solidFill>
                  <a:latin typeface="Arial" panose="020B0604020202020204" pitchFamily="34" charset="0"/>
                </a:defRPr>
              </a:lvl4pPr>
              <a:lvl5pPr marL="2057400" indent="-228600" defTabSz="449263">
                <a:spcBef>
                  <a:spcPct val="20000"/>
                </a:spcBef>
                <a:buChar char="»"/>
                <a:defRPr sz="1600">
                  <a:solidFill>
                    <a:schemeClr val="tx1"/>
                  </a:solidFill>
                  <a:latin typeface="Arial" panose="020B0604020202020204" pitchFamily="34" charset="0"/>
                </a:defRPr>
              </a:lvl5pPr>
              <a:lvl6pPr marL="2514600" indent="-228600" defTabSz="449263"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49263"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49263"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49263"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buClr>
                  <a:srgbClr val="000000"/>
                </a:buClr>
                <a:buFont typeface="Times New Roman" panose="02020603050405020304" pitchFamily="18" charset="0"/>
                <a:buNone/>
              </a:pPr>
              <a:endParaRPr lang="en-AU" altLang="en-US" sz="1800" dirty="0">
                <a:solidFill>
                  <a:srgbClr val="000000"/>
                </a:solidFill>
                <a:ea typeface="Arial Unicode MS" panose="020B0604020202020204" pitchFamily="34" charset="-128"/>
                <a:cs typeface="Arial Unicode MS" panose="020B0604020202020204" pitchFamily="34" charset="-128"/>
              </a:endParaRPr>
            </a:p>
          </p:txBody>
        </p:sp>
        <p:cxnSp>
          <p:nvCxnSpPr>
            <p:cNvPr id="8206" name="AutoShape 9"/>
            <p:cNvCxnSpPr>
              <a:cxnSpLocks noChangeShapeType="1"/>
              <a:stCxn id="8202" idx="2"/>
              <a:endCxn id="8205" idx="2"/>
            </p:cNvCxnSpPr>
            <p:nvPr/>
          </p:nvCxnSpPr>
          <p:spPr bwMode="auto">
            <a:xfrm rot="10800000" flipH="1">
              <a:off x="3515" y="1684"/>
              <a:ext cx="1" cy="861"/>
            </a:xfrm>
            <a:prstGeom prst="curvedConnector3">
              <a:avLst>
                <a:gd name="adj1" fmla="val -14400000"/>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7" name="AutoShape 10"/>
            <p:cNvCxnSpPr>
              <a:cxnSpLocks noChangeShapeType="1"/>
              <a:stCxn id="8205" idx="6"/>
              <a:endCxn id="8202" idx="6"/>
            </p:cNvCxnSpPr>
            <p:nvPr/>
          </p:nvCxnSpPr>
          <p:spPr bwMode="auto">
            <a:xfrm>
              <a:off x="3923" y="1684"/>
              <a:ext cx="1" cy="861"/>
            </a:xfrm>
            <a:prstGeom prst="curvedConnector3">
              <a:avLst>
                <a:gd name="adj1" fmla="val 14400000"/>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8" name="AutoShape 11"/>
            <p:cNvCxnSpPr>
              <a:cxnSpLocks noChangeShapeType="1"/>
              <a:stCxn id="8202" idx="2"/>
              <a:endCxn id="8204" idx="2"/>
            </p:cNvCxnSpPr>
            <p:nvPr/>
          </p:nvCxnSpPr>
          <p:spPr bwMode="auto">
            <a:xfrm rot="10800000" flipH="1" flipV="1">
              <a:off x="3515" y="2545"/>
              <a:ext cx="1" cy="862"/>
            </a:xfrm>
            <a:prstGeom prst="curvedConnector3">
              <a:avLst>
                <a:gd name="adj1" fmla="val -14400000"/>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9" name="AutoShape 12"/>
            <p:cNvCxnSpPr>
              <a:cxnSpLocks noChangeShapeType="1"/>
              <a:stCxn id="8202" idx="6"/>
              <a:endCxn id="8204" idx="6"/>
            </p:cNvCxnSpPr>
            <p:nvPr/>
          </p:nvCxnSpPr>
          <p:spPr bwMode="auto">
            <a:xfrm>
              <a:off x="3923" y="2545"/>
              <a:ext cx="1" cy="862"/>
            </a:xfrm>
            <a:prstGeom prst="curvedConnector3">
              <a:avLst>
                <a:gd name="adj1" fmla="val 14400000"/>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10" name="AutoShape 13"/>
            <p:cNvCxnSpPr>
              <a:cxnSpLocks noChangeShapeType="1"/>
              <a:stCxn id="8202" idx="6"/>
              <a:endCxn id="8203" idx="2"/>
            </p:cNvCxnSpPr>
            <p:nvPr/>
          </p:nvCxnSpPr>
          <p:spPr bwMode="auto">
            <a:xfrm>
              <a:off x="3923" y="2545"/>
              <a:ext cx="907"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11" name="AutoShape 14"/>
            <p:cNvCxnSpPr>
              <a:cxnSpLocks noChangeShapeType="1"/>
              <a:stCxn id="8205" idx="6"/>
              <a:endCxn id="8203" idx="0"/>
            </p:cNvCxnSpPr>
            <p:nvPr/>
          </p:nvCxnSpPr>
          <p:spPr bwMode="auto">
            <a:xfrm>
              <a:off x="3923" y="1684"/>
              <a:ext cx="1111" cy="657"/>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12" name="AutoShape 15"/>
            <p:cNvCxnSpPr>
              <a:cxnSpLocks noChangeShapeType="1"/>
              <a:stCxn id="8204" idx="6"/>
              <a:endCxn id="8203" idx="4"/>
            </p:cNvCxnSpPr>
            <p:nvPr/>
          </p:nvCxnSpPr>
          <p:spPr bwMode="auto">
            <a:xfrm flipV="1">
              <a:off x="3923" y="2749"/>
              <a:ext cx="1111" cy="658"/>
            </a:xfrm>
            <a:prstGeom prst="curvedConnector2">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8200" name="Picture 16" descr="Konigsberg_colou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295400"/>
            <a:ext cx="4495800" cy="359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1" name="Text Box 17"/>
          <p:cNvSpPr txBox="1">
            <a:spLocks noChangeArrowheads="1"/>
          </p:cNvSpPr>
          <p:nvPr/>
        </p:nvSpPr>
        <p:spPr bwMode="auto">
          <a:xfrm>
            <a:off x="4403725" y="5294313"/>
            <a:ext cx="309571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800" dirty="0"/>
              <a:t>Q: Who is Leonhard Euler</a:t>
            </a:r>
            <a:r>
              <a:rPr lang="en-US" altLang="en-US" sz="1800" dirty="0" smtClean="0"/>
              <a:t>??</a:t>
            </a:r>
          </a:p>
          <a:p>
            <a:pPr>
              <a:spcBef>
                <a:spcPct val="0"/>
              </a:spcBef>
              <a:buFontTx/>
              <a:buNone/>
            </a:pPr>
            <a:r>
              <a:rPr lang="en-US" altLang="en-US" sz="1800" dirty="0" smtClean="0"/>
              <a:t>A: Look him up on Wikipedia</a:t>
            </a:r>
          </a:p>
          <a:p>
            <a:pPr>
              <a:spcBef>
                <a:spcPct val="0"/>
              </a:spcBef>
              <a:buFontTx/>
              <a:buNone/>
            </a:pPr>
            <a:r>
              <a:rPr lang="en-US" altLang="en-US" sz="1800" dirty="0" smtClean="0"/>
              <a:t>What else is he famous for?</a:t>
            </a:r>
            <a:endParaRPr lang="en-US" altLang="en-US" sz="1800" dirty="0"/>
          </a:p>
        </p:txBody>
      </p:sp>
      <p:sp>
        <p:nvSpPr>
          <p:cNvPr id="2" name="Date Placeholder 1"/>
          <p:cNvSpPr>
            <a:spLocks noGrp="1"/>
          </p:cNvSpPr>
          <p:nvPr>
            <p:ph type="dt" sz="half" idx="10"/>
          </p:nvPr>
        </p:nvSpPr>
        <p:spPr/>
        <p:txBody>
          <a:bodyPr/>
          <a:lstStyle/>
          <a:p>
            <a:pPr>
              <a:defRPr/>
            </a:pPr>
            <a:fld id="{7B50647E-73FE-40D2-9C7B-288070E39C40}" type="datetime1">
              <a:rPr lang="en-US" altLang="en-US" smtClean="0"/>
              <a:t>5/23/2021</a:t>
            </a:fld>
            <a:endParaRPr lang="en-US" altLang="en-US" dirty="0"/>
          </a:p>
        </p:txBody>
      </p:sp>
      <p:sp>
        <p:nvSpPr>
          <p:cNvPr id="3" name="Footer Placeholder 2"/>
          <p:cNvSpPr>
            <a:spLocks noGrp="1"/>
          </p:cNvSpPr>
          <p:nvPr>
            <p:ph type="ftr" sz="quarter" idx="11"/>
          </p:nvPr>
        </p:nvSpPr>
        <p:spPr/>
        <p:txBody>
          <a:bodyPr/>
          <a:lstStyle/>
          <a:p>
            <a:pPr>
              <a:defRPr/>
            </a:pPr>
            <a:r>
              <a:rPr lang="en-US" altLang="en-US" dirty="0" smtClean="0"/>
              <a:t>CS3907/CS6444 - Big Data and Analytics</a:t>
            </a:r>
            <a:endParaRPr lang="en-US" altLang="en-US" dirty="0"/>
          </a:p>
        </p:txBody>
      </p:sp>
      <p:sp>
        <p:nvSpPr>
          <p:cNvPr id="4" name="Slide Number Placeholder 3"/>
          <p:cNvSpPr>
            <a:spLocks noGrp="1"/>
          </p:cNvSpPr>
          <p:nvPr>
            <p:ph type="sldNum" sz="quarter" idx="12"/>
          </p:nvPr>
        </p:nvSpPr>
        <p:spPr/>
        <p:txBody>
          <a:bodyPr/>
          <a:lstStyle/>
          <a:p>
            <a:pPr>
              <a:defRPr/>
            </a:pPr>
            <a:r>
              <a:rPr lang="en-US" altLang="en-US" dirty="0" smtClean="0"/>
              <a:t>2-</a:t>
            </a:r>
            <a:fld id="{085E5DEA-49B4-4791-8597-1FCC752C42C8}" type="slidenum">
              <a:rPr lang="en-US" altLang="en-US" smtClean="0"/>
              <a:pPr>
                <a:defRPr/>
              </a:pPr>
              <a:t>9</a:t>
            </a:fld>
            <a:endParaRPr lang="en-US" altLang="en-US" dirty="0"/>
          </a:p>
        </p:txBody>
      </p:sp>
    </p:spTree>
    <p:extLst>
      <p:ext uri="{BB962C8B-B14F-4D97-AF65-F5344CB8AC3E}">
        <p14:creationId xmlns:p14="http://schemas.microsoft.com/office/powerpoint/2010/main" val="4130121935"/>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5756</TotalTime>
  <Words>7627</Words>
  <Application>Microsoft Office PowerPoint</Application>
  <PresentationFormat>On-screen Show (4:3)</PresentationFormat>
  <Paragraphs>919</Paragraphs>
  <Slides>60</Slides>
  <Notes>45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60</vt:i4>
      </vt:variant>
    </vt:vector>
  </HeadingPairs>
  <TitlesOfParts>
    <vt:vector size="72" baseType="lpstr">
      <vt:lpstr>Arial Unicode MS</vt:lpstr>
      <vt:lpstr>ＭＳ Ｐゴシック</vt:lpstr>
      <vt:lpstr>Arial</vt:lpstr>
      <vt:lpstr>Calibri</vt:lpstr>
      <vt:lpstr>Comic Sans MS</vt:lpstr>
      <vt:lpstr>Geneva</vt:lpstr>
      <vt:lpstr>Symbol</vt:lpstr>
      <vt:lpstr>Tahoma</vt:lpstr>
      <vt:lpstr>Times New Roman</vt:lpstr>
      <vt:lpstr>Verdana</vt:lpstr>
      <vt:lpstr>Wingdings</vt:lpstr>
      <vt:lpstr>Default Design</vt:lpstr>
      <vt:lpstr>CS3907-80/CS6444-10: Big Data and Analytics Summer 2021 Stephen H. Kaisler, D.Sc.</vt:lpstr>
      <vt:lpstr>Graph Analytics</vt:lpstr>
      <vt:lpstr>Graph Theory - I</vt:lpstr>
      <vt:lpstr>Graph/Network Theory - II</vt:lpstr>
      <vt:lpstr>Graph/Network Theory - III</vt:lpstr>
      <vt:lpstr>Graph/Network Theory - IV</vt:lpstr>
      <vt:lpstr>Graph/Network Theory - V</vt:lpstr>
      <vt:lpstr>Graphs: Cliques - I</vt:lpstr>
      <vt:lpstr>Early Graph Problem</vt:lpstr>
      <vt:lpstr>Graphs: Cliques - I</vt:lpstr>
      <vt:lpstr>Graphs: Average Path Length</vt:lpstr>
      <vt:lpstr>Network Definition</vt:lpstr>
      <vt:lpstr>What is a Network?</vt:lpstr>
      <vt:lpstr>Some Graph/Network Properties</vt:lpstr>
      <vt:lpstr>Network Concepts</vt:lpstr>
      <vt:lpstr>Graphs/Networks: Centrality - I</vt:lpstr>
      <vt:lpstr>Centrality Example</vt:lpstr>
      <vt:lpstr>Graphs/Networks: Centrality - II</vt:lpstr>
      <vt:lpstr>Graphs/Networks: Centrality - III</vt:lpstr>
      <vt:lpstr>Graphs/Networks: Centrality - IV</vt:lpstr>
      <vt:lpstr>The Idea of Centrality</vt:lpstr>
      <vt:lpstr>A Periodic Table of Centralities</vt:lpstr>
      <vt:lpstr>Some Examples of Centrality</vt:lpstr>
      <vt:lpstr>Graphs/Networks: Prestige - I</vt:lpstr>
      <vt:lpstr>Graphs/Networks: Prestige - II</vt:lpstr>
      <vt:lpstr>Clusters</vt:lpstr>
      <vt:lpstr>Operations on Graphs</vt:lpstr>
      <vt:lpstr>Betweenness Partitioning</vt:lpstr>
      <vt:lpstr>Visualizing Graphs Imparts Information - I</vt:lpstr>
      <vt:lpstr>Visualizing Graphs Imparts Information - II</vt:lpstr>
      <vt:lpstr>Converting a Graph to a Matrix - I</vt:lpstr>
      <vt:lpstr>Matrix Calculations - I</vt:lpstr>
      <vt:lpstr>Reachability</vt:lpstr>
      <vt:lpstr>Reachability</vt:lpstr>
      <vt:lpstr>Applications of Graph Analytics: Examples</vt:lpstr>
      <vt:lpstr>Operations on Graphs</vt:lpstr>
      <vt:lpstr>Betweenness Partitioning</vt:lpstr>
      <vt:lpstr>Social Network Analysis</vt:lpstr>
      <vt:lpstr>Wasserman &amp; Faust</vt:lpstr>
      <vt:lpstr>Some Network Properties</vt:lpstr>
      <vt:lpstr>Why Study Social Networks?</vt:lpstr>
      <vt:lpstr>Social Network Analysis: Trade Analysis</vt:lpstr>
      <vt:lpstr>Social Network Analysis: Erdos Numbers</vt:lpstr>
      <vt:lpstr>My Erdos Number: 4</vt:lpstr>
      <vt:lpstr>My Erdos Number: 5</vt:lpstr>
      <vt:lpstr>SNA: Six Degrees of Kevin Bacon</vt:lpstr>
      <vt:lpstr>Flow Model: Basic Ideas</vt:lpstr>
      <vt:lpstr>Iranian Government Model</vt:lpstr>
      <vt:lpstr>SNA: The Iranian Government Social Network </vt:lpstr>
      <vt:lpstr>Iranian Government Model</vt:lpstr>
      <vt:lpstr>SNA: Influence Example</vt:lpstr>
      <vt:lpstr>Maximum Flow Solution</vt:lpstr>
      <vt:lpstr>But ….</vt:lpstr>
      <vt:lpstr>Revised Maximum Flow Model</vt:lpstr>
      <vt:lpstr>Rafsanjani’s Influence</vt:lpstr>
      <vt:lpstr>Revised Maximum Flow Solution</vt:lpstr>
      <vt:lpstr>SNA: Centrality – Measuring Power</vt:lpstr>
      <vt:lpstr>Graphs &amp; Networks: Challenges</vt:lpstr>
      <vt:lpstr>Social Network Analysis: Challenges</vt:lpstr>
      <vt:lpstr>Key 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CS6461 – Computer Architecture Spring 2012 Stephen H. Kaisler, D.Sc.</dc:title>
  <dc:creator>Steve Kaisler</dc:creator>
  <cp:lastModifiedBy>Stephen Kaisler</cp:lastModifiedBy>
  <cp:revision>165</cp:revision>
  <dcterms:created xsi:type="dcterms:W3CDTF">2012-01-09T00:57:41Z</dcterms:created>
  <dcterms:modified xsi:type="dcterms:W3CDTF">2021-05-23T23:07:08Z</dcterms:modified>
</cp:coreProperties>
</file>